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C9284A1-CAB6-4808-AF69-1C987A278379}">
  <a:tblStyle styleId="{6C9284A1-CAB6-4808-AF69-1C987A278379}" styleName="Table_0">
    <a:wholeTbl>
      <a:tcTxStyle b="off" i="off">
        <a:font>
          <a:latin typeface="Georgia"/>
          <a:ea typeface="Georgia"/>
          <a:cs typeface="Georgia"/>
        </a:font>
        <a:schemeClr val="dk1"/>
      </a:tcTxStyle>
      <a:tcStyle>
        <a:tcBdr>
          <a:left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fill>
          <a:solidFill>
            <a:srgbClr val="EDF1F1"/>
          </a:solidFill>
        </a:fill>
      </a:tcStyle>
    </a:band1H>
    <a:band2H>
      <a:tcTxStyle/>
    </a:band2H>
    <a:band1V>
      <a:tcTxStyle/>
      <a:tcStyle>
        <a:fill>
          <a:solidFill>
            <a:srgbClr val="EDF1F1"/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l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Georgia"/>
          <a:ea typeface="Georgia"/>
          <a:cs typeface="Georgia"/>
        </a:font>
        <a:schemeClr val="lt1"/>
      </a:tcTxStyle>
      <a:tcStyle>
        <a:fill>
          <a:solidFill>
            <a:schemeClr val="accent3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slide" Target="slides/slide6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Major focus</a:t>
            </a:r>
            <a:endParaRPr/>
          </a:p>
        </p:txBody>
      </p:sp>
      <p:sp>
        <p:nvSpPr>
          <p:cNvPr id="235" name="Google Shape;235;p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Major focus: Only elaborate what we are targeting to do</a:t>
            </a:r>
            <a:endParaRPr/>
          </a:p>
        </p:txBody>
      </p:sp>
      <p:sp>
        <p:nvSpPr>
          <p:cNvPr id="244" name="Google Shape;244;p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 need to elaborate much. Just state the title what will be done.</a:t>
            </a:r>
            <a:endParaRPr/>
          </a:p>
        </p:txBody>
      </p:sp>
      <p:sp>
        <p:nvSpPr>
          <p:cNvPr id="252" name="Google Shape;252;p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table contains data for DBpedia entities which are mapped with Wikipedia entities.</a:t>
            </a:r>
            <a:endParaRPr/>
          </a:p>
        </p:txBody>
      </p:sp>
      <p:sp>
        <p:nvSpPr>
          <p:cNvPr id="260" name="Google Shape;260;p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Limits the number of infobox for mapping-based extraction</a:t>
            </a:r>
            <a:endParaRPr/>
          </a:p>
        </p:txBody>
      </p:sp>
      <p:sp>
        <p:nvSpPr>
          <p:cNvPr id="294" name="Google Shape;294;p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Technical details for DBpedia</a:t>
            </a:r>
            <a:endParaRPr/>
          </a:p>
        </p:txBody>
      </p:sp>
      <p:sp>
        <p:nvSpPr>
          <p:cNvPr id="319" name="Google Shape;319;p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Only what we found out</a:t>
            </a:r>
            <a:endParaRPr/>
          </a:p>
        </p:txBody>
      </p:sp>
      <p:sp>
        <p:nvSpPr>
          <p:cNvPr id="344" name="Google Shape;344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 slide: States what questions we answered in this thesis</a:t>
            </a:r>
            <a:endParaRPr/>
          </a:p>
        </p:txBody>
      </p:sp>
      <p:sp>
        <p:nvSpPr>
          <p:cNvPr id="352" name="Google Shape;352;p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9" name="Google Shape;549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Elaborate at this point. State what we accomplished.</a:t>
            </a:r>
            <a:endParaRPr/>
          </a:p>
        </p:txBody>
      </p:sp>
      <p:sp>
        <p:nvSpPr>
          <p:cNvPr id="550" name="Google Shape;550;p5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bg>
      <p:bgPr>
        <a:solidFill>
          <a:schemeClr val="lt2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"/>
          <p:cNvSpPr/>
          <p:nvPr/>
        </p:nvSpPr>
        <p:spPr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8991600" y="2286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0" y="0"/>
            <a:ext cx="9144000" cy="18859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146304" y="4793743"/>
            <a:ext cx="8833104" cy="2321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" name="Google Shape;30;p2"/>
          <p:cNvSpPr txBox="1"/>
          <p:nvPr>
            <p:ph idx="1" type="subTitle"/>
          </p:nvPr>
        </p:nvSpPr>
        <p:spPr>
          <a:xfrm>
            <a:off x="1371600" y="21145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320"/>
              </a:spcBef>
              <a:spcAft>
                <a:spcPts val="0"/>
              </a:spcAft>
              <a:buSzPts val="1360"/>
              <a:buNone/>
              <a:defRPr b="1" sz="1600" cap="none">
                <a:solidFill>
                  <a:schemeClr val="dk2"/>
                </a:solidFill>
              </a:defRPr>
            </a:lvl1pPr>
            <a:lvl2pPr lvl="1" algn="ctr">
              <a:spcBef>
                <a:spcPts val="360"/>
              </a:spcBef>
              <a:spcAft>
                <a:spcPts val="0"/>
              </a:spcAft>
              <a:buSzPts val="1260"/>
              <a:buNone/>
              <a:defRPr/>
            </a:lvl2pPr>
            <a:lvl3pPr lvl="2" algn="ctr">
              <a:spcBef>
                <a:spcPts val="360"/>
              </a:spcBef>
              <a:spcAft>
                <a:spcPts val="0"/>
              </a:spcAft>
              <a:buSzPts val="1350"/>
              <a:buNone/>
              <a:defRPr/>
            </a:lvl3pPr>
            <a:lvl4pPr lvl="3" algn="ctr">
              <a:spcBef>
                <a:spcPts val="360"/>
              </a:spcBef>
              <a:spcAft>
                <a:spcPts val="0"/>
              </a:spcAft>
              <a:buSzPts val="1260"/>
              <a:buNone/>
              <a:defRPr/>
            </a:lvl4pPr>
            <a:lvl5pPr lvl="4" algn="ctr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360"/>
              </a:spcBef>
              <a:spcAft>
                <a:spcPts val="0"/>
              </a:spcAft>
              <a:buSzPts val="1440"/>
              <a:buNone/>
              <a:defRPr/>
            </a:lvl6pPr>
            <a:lvl7pPr lvl="6" algn="ctr">
              <a:spcBef>
                <a:spcPts val="360"/>
              </a:spcBef>
              <a:spcAft>
                <a:spcPts val="0"/>
              </a:spcAft>
              <a:buSzPts val="1620"/>
              <a:buNone/>
              <a:defRPr/>
            </a:lvl7pPr>
            <a:lvl8pPr lvl="7" algn="ctr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360"/>
              </a:spcBef>
              <a:spcAft>
                <a:spcPts val="0"/>
              </a:spcAft>
              <a:buSzPts val="1620"/>
              <a:buNone/>
              <a:defRPr/>
            </a:lvl9pPr>
          </a:lstStyle>
          <a:p/>
        </p:txBody>
      </p:sp>
      <p:sp>
        <p:nvSpPr>
          <p:cNvPr id="31" name="Google Shape;31;p2"/>
          <p:cNvSpPr txBox="1"/>
          <p:nvPr>
            <p:ph idx="10" type="dt"/>
          </p:nvPr>
        </p:nvSpPr>
        <p:spPr>
          <a:xfrm>
            <a:off x="5791200" y="480373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"/>
          <p:cNvSpPr txBox="1"/>
          <p:nvPr>
            <p:ph idx="11" type="ftr"/>
          </p:nvPr>
        </p:nvSpPr>
        <p:spPr>
          <a:xfrm>
            <a:off x="304800" y="4808136"/>
            <a:ext cx="35814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3" name="Google Shape;33;p2"/>
          <p:cNvCxnSpPr/>
          <p:nvPr/>
        </p:nvCxnSpPr>
        <p:spPr>
          <a:xfrm>
            <a:off x="155448" y="1815084"/>
            <a:ext cx="8833104" cy="0"/>
          </a:xfrm>
          <a:prstGeom prst="straightConnector1">
            <a:avLst/>
          </a:prstGeom>
          <a:noFill/>
          <a:ln cap="flat" cmpd="sng" w="11425">
            <a:solidFill>
              <a:srgbClr val="7A9798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34" name="Google Shape;34;p2"/>
          <p:cNvSpPr/>
          <p:nvPr/>
        </p:nvSpPr>
        <p:spPr>
          <a:xfrm>
            <a:off x="152400" y="114300"/>
            <a:ext cx="8833104" cy="4910328"/>
          </a:xfrm>
          <a:prstGeom prst="rect">
            <a:avLst/>
          </a:prstGeom>
          <a:noFill/>
          <a:ln cap="flat" cmpd="sng" w="9525">
            <a:solidFill>
              <a:srgbClr val="7A979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5" name="Google Shape;35;p2"/>
          <p:cNvSpPr/>
          <p:nvPr/>
        </p:nvSpPr>
        <p:spPr>
          <a:xfrm>
            <a:off x="4267200" y="1586484"/>
            <a:ext cx="609600" cy="457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" name="Google Shape;36;p2"/>
          <p:cNvSpPr/>
          <p:nvPr/>
        </p:nvSpPr>
        <p:spPr>
          <a:xfrm>
            <a:off x="4361688" y="1657350"/>
            <a:ext cx="420624" cy="315468"/>
          </a:xfrm>
          <a:prstGeom prst="ellipse">
            <a:avLst/>
          </a:prstGeom>
          <a:solidFill>
            <a:srgbClr val="FFFFFF"/>
          </a:solidFill>
          <a:ln cap="rnd" cmpd="dbl" w="50800">
            <a:solidFill>
              <a:srgbClr val="7A979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7" name="Google Shape;37;p2"/>
          <p:cNvSpPr txBox="1"/>
          <p:nvPr>
            <p:ph idx="12" type="sldNum"/>
          </p:nvPr>
        </p:nvSpPr>
        <p:spPr>
          <a:xfrm>
            <a:off x="4343400" y="1649588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2"/>
          <p:cNvSpPr txBox="1"/>
          <p:nvPr>
            <p:ph type="ctrTitle"/>
          </p:nvPr>
        </p:nvSpPr>
        <p:spPr>
          <a:xfrm>
            <a:off x="685800" y="285750"/>
            <a:ext cx="77724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Georgia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bg>
      <p:bgPr>
        <a:solidFill>
          <a:schemeClr val="lt2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A9798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1"/>
          <p:cNvSpPr txBox="1"/>
          <p:nvPr>
            <p:ph idx="1" type="body"/>
          </p:nvPr>
        </p:nvSpPr>
        <p:spPr>
          <a:xfrm rot="5400000">
            <a:off x="2844165" y="-1399413"/>
            <a:ext cx="3449574" cy="85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SzPts val="1530"/>
              <a:buChar char="⚫"/>
              <a:defRPr/>
            </a:lvl1pPr>
            <a:lvl2pPr indent="-308610" lvl="1" marL="914400" algn="l">
              <a:spcBef>
                <a:spcPts val="360"/>
              </a:spcBef>
              <a:spcAft>
                <a:spcPts val="0"/>
              </a:spcAft>
              <a:buSzPts val="1260"/>
              <a:buChar char="⚪"/>
              <a:defRPr/>
            </a:lvl2pPr>
            <a:lvl3pPr indent="-314325" lvl="2" marL="1371600" algn="l">
              <a:spcBef>
                <a:spcPts val="360"/>
              </a:spcBef>
              <a:spcAft>
                <a:spcPts val="0"/>
              </a:spcAft>
              <a:buSzPts val="1350"/>
              <a:buChar char="⯍"/>
              <a:defRPr/>
            </a:lvl3pPr>
            <a:lvl4pPr indent="-308610" lvl="3" marL="1828800" algn="l">
              <a:spcBef>
                <a:spcPts val="360"/>
              </a:spcBef>
              <a:spcAft>
                <a:spcPts val="0"/>
              </a:spcAft>
              <a:buSzPts val="1260"/>
              <a:buChar char="🞆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  <p:sp>
        <p:nvSpPr>
          <p:cNvPr id="144" name="Google Shape;144;p11"/>
          <p:cNvSpPr txBox="1"/>
          <p:nvPr>
            <p:ph idx="10" type="dt"/>
          </p:nvPr>
        </p:nvSpPr>
        <p:spPr>
          <a:xfrm>
            <a:off x="5791200" y="480373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1"/>
          <p:cNvSpPr txBox="1"/>
          <p:nvPr>
            <p:ph idx="11" type="ftr"/>
          </p:nvPr>
        </p:nvSpPr>
        <p:spPr>
          <a:xfrm>
            <a:off x="304800" y="4808136"/>
            <a:ext cx="35814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1"/>
          <p:cNvSpPr txBox="1"/>
          <p:nvPr>
            <p:ph idx="12" type="sldNum"/>
          </p:nvPr>
        </p:nvSpPr>
        <p:spPr>
          <a:xfrm>
            <a:off x="4343400" y="780131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showMasterSp="0" type="vertTitleAndTx">
  <p:cSld name="VERTICAL_TITLE_AND_VERTICAL_TEXT">
    <p:bg>
      <p:bgPr>
        <a:solidFill>
          <a:schemeClr val="lt2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/>
          <p:nvPr/>
        </p:nvSpPr>
        <p:spPr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9" name="Google Shape;149;p12"/>
          <p:cNvSpPr/>
          <p:nvPr/>
        </p:nvSpPr>
        <p:spPr>
          <a:xfrm>
            <a:off x="7010400" y="0"/>
            <a:ext cx="2133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0" name="Google Shape;150;p12"/>
          <p:cNvSpPr/>
          <p:nvPr/>
        </p:nvSpPr>
        <p:spPr>
          <a:xfrm>
            <a:off x="0" y="0"/>
            <a:ext cx="9144000" cy="11658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1" name="Google Shape;151;p12"/>
          <p:cNvSpPr/>
          <p:nvPr/>
        </p:nvSpPr>
        <p:spPr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2" name="Google Shape;152;p12"/>
          <p:cNvSpPr/>
          <p:nvPr/>
        </p:nvSpPr>
        <p:spPr>
          <a:xfrm>
            <a:off x="146304" y="4793743"/>
            <a:ext cx="8833104" cy="2321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3" name="Google Shape;153;p12"/>
          <p:cNvSpPr/>
          <p:nvPr/>
        </p:nvSpPr>
        <p:spPr>
          <a:xfrm>
            <a:off x="152400" y="116586"/>
            <a:ext cx="8833104" cy="4910328"/>
          </a:xfrm>
          <a:prstGeom prst="rect">
            <a:avLst/>
          </a:prstGeom>
          <a:noFill/>
          <a:ln cap="flat" cmpd="sng" w="9525">
            <a:solidFill>
              <a:srgbClr val="7A979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54" name="Google Shape;154;p12"/>
          <p:cNvCxnSpPr/>
          <p:nvPr/>
        </p:nvCxnSpPr>
        <p:spPr>
          <a:xfrm rot="5400000">
            <a:off x="4802505" y="2458593"/>
            <a:ext cx="4684014" cy="0"/>
          </a:xfrm>
          <a:prstGeom prst="straightConnector1">
            <a:avLst/>
          </a:prstGeom>
          <a:noFill/>
          <a:ln cap="flat" cmpd="sng" w="9525">
            <a:solidFill>
              <a:srgbClr val="7A9798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155" name="Google Shape;155;p12"/>
          <p:cNvSpPr/>
          <p:nvPr/>
        </p:nvSpPr>
        <p:spPr>
          <a:xfrm>
            <a:off x="6839712" y="2194322"/>
            <a:ext cx="609600" cy="457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6" name="Google Shape;156;p12"/>
          <p:cNvSpPr/>
          <p:nvPr/>
        </p:nvSpPr>
        <p:spPr>
          <a:xfrm>
            <a:off x="6934200" y="2265188"/>
            <a:ext cx="420624" cy="315468"/>
          </a:xfrm>
          <a:prstGeom prst="ellipse">
            <a:avLst/>
          </a:prstGeom>
          <a:solidFill>
            <a:srgbClr val="FFFFFF"/>
          </a:solidFill>
          <a:ln cap="rnd" cmpd="dbl" w="50800">
            <a:solidFill>
              <a:srgbClr val="7A979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7" name="Google Shape;157;p12"/>
          <p:cNvSpPr txBox="1"/>
          <p:nvPr>
            <p:ph idx="12" type="sldNum"/>
          </p:nvPr>
        </p:nvSpPr>
        <p:spPr>
          <a:xfrm>
            <a:off x="6915912" y="2257426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8" name="Google Shape;158;p12"/>
          <p:cNvSpPr txBox="1"/>
          <p:nvPr>
            <p:ph idx="1" type="body"/>
          </p:nvPr>
        </p:nvSpPr>
        <p:spPr>
          <a:xfrm rot="5400000">
            <a:off x="1398387" y="-864988"/>
            <a:ext cx="4366025" cy="65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SzPts val="1530"/>
              <a:buChar char="⚫"/>
              <a:defRPr/>
            </a:lvl1pPr>
            <a:lvl2pPr indent="-308610" lvl="1" marL="914400" algn="l">
              <a:spcBef>
                <a:spcPts val="360"/>
              </a:spcBef>
              <a:spcAft>
                <a:spcPts val="0"/>
              </a:spcAft>
              <a:buSzPts val="1260"/>
              <a:buChar char="⚪"/>
              <a:defRPr/>
            </a:lvl2pPr>
            <a:lvl3pPr indent="-314325" lvl="2" marL="1371600" algn="l">
              <a:spcBef>
                <a:spcPts val="360"/>
              </a:spcBef>
              <a:spcAft>
                <a:spcPts val="0"/>
              </a:spcAft>
              <a:buSzPts val="1350"/>
              <a:buChar char="⯍"/>
              <a:defRPr/>
            </a:lvl3pPr>
            <a:lvl4pPr indent="-308610" lvl="3" marL="1828800" algn="l">
              <a:spcBef>
                <a:spcPts val="360"/>
              </a:spcBef>
              <a:spcAft>
                <a:spcPts val="0"/>
              </a:spcAft>
              <a:buSzPts val="1260"/>
              <a:buChar char="🞆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  <p:sp>
        <p:nvSpPr>
          <p:cNvPr id="159" name="Google Shape;159;p12"/>
          <p:cNvSpPr txBox="1"/>
          <p:nvPr>
            <p:ph idx="10" type="dt"/>
          </p:nvPr>
        </p:nvSpPr>
        <p:spPr>
          <a:xfrm>
            <a:off x="5791200" y="480373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2"/>
          <p:cNvSpPr txBox="1"/>
          <p:nvPr>
            <p:ph idx="11" type="ftr"/>
          </p:nvPr>
        </p:nvSpPr>
        <p:spPr>
          <a:xfrm>
            <a:off x="304800" y="4808136"/>
            <a:ext cx="35814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12"/>
          <p:cNvSpPr txBox="1"/>
          <p:nvPr>
            <p:ph type="title"/>
          </p:nvPr>
        </p:nvSpPr>
        <p:spPr>
          <a:xfrm rot="5400000">
            <a:off x="5920978" y="1699023"/>
            <a:ext cx="4388644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A9798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bg>
      <p:bgPr>
        <a:solidFill>
          <a:schemeClr val="lt2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300"/>
              <a:buFont typeface="Georgia"/>
              <a:buNone/>
              <a:defRPr>
                <a:solidFill>
                  <a:srgbClr val="00206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3"/>
          <p:cNvSpPr txBox="1"/>
          <p:nvPr>
            <p:ph idx="10" type="dt"/>
          </p:nvPr>
        </p:nvSpPr>
        <p:spPr>
          <a:xfrm>
            <a:off x="5791200" y="480373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"/>
          <p:cNvSpPr txBox="1"/>
          <p:nvPr>
            <p:ph idx="11" type="ftr"/>
          </p:nvPr>
        </p:nvSpPr>
        <p:spPr>
          <a:xfrm>
            <a:off x="304800" y="4808136"/>
            <a:ext cx="35814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" name="Google Shape;44;p3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SzPts val="1530"/>
              <a:buChar char="⚫"/>
              <a:defRPr/>
            </a:lvl1pPr>
            <a:lvl2pPr indent="-326390" lvl="1" marL="914400" algn="l">
              <a:spcBef>
                <a:spcPts val="440"/>
              </a:spcBef>
              <a:spcAft>
                <a:spcPts val="0"/>
              </a:spcAft>
              <a:buSzPts val="1540"/>
              <a:buChar char="⚪"/>
              <a:defRPr>
                <a:solidFill>
                  <a:srgbClr val="4B5064"/>
                </a:solidFill>
              </a:defRPr>
            </a:lvl2pPr>
            <a:lvl3pPr indent="-314325" lvl="2" marL="1371600" algn="l">
              <a:spcBef>
                <a:spcPts val="360"/>
              </a:spcBef>
              <a:spcAft>
                <a:spcPts val="0"/>
              </a:spcAft>
              <a:buSzPts val="1350"/>
              <a:buChar char="⯍"/>
              <a:defRPr/>
            </a:lvl3pPr>
            <a:lvl4pPr indent="-317500" lvl="3" marL="1828800" algn="l">
              <a:spcBef>
                <a:spcPts val="400"/>
              </a:spcBef>
              <a:spcAft>
                <a:spcPts val="0"/>
              </a:spcAft>
              <a:buSzPts val="1400"/>
              <a:buChar char="🞆"/>
              <a:defRPr>
                <a:solidFill>
                  <a:srgbClr val="4B5064"/>
                </a:solidFill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showMasterSp="0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/>
          <p:nvPr/>
        </p:nvSpPr>
        <p:spPr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7" name="Google Shape;47;p4"/>
          <p:cNvSpPr/>
          <p:nvPr/>
        </p:nvSpPr>
        <p:spPr>
          <a:xfrm>
            <a:off x="0" y="0"/>
            <a:ext cx="9144000" cy="11658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8" name="Google Shape;48;p4"/>
          <p:cNvSpPr/>
          <p:nvPr/>
        </p:nvSpPr>
        <p:spPr>
          <a:xfrm>
            <a:off x="899160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9" name="Google Shape;49;p4"/>
          <p:cNvSpPr/>
          <p:nvPr/>
        </p:nvSpPr>
        <p:spPr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0" name="Google Shape;50;p4"/>
          <p:cNvSpPr/>
          <p:nvPr/>
        </p:nvSpPr>
        <p:spPr>
          <a:xfrm>
            <a:off x="146304" y="4793743"/>
            <a:ext cx="8833104" cy="2321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1" name="Google Shape;51;p4"/>
          <p:cNvSpPr/>
          <p:nvPr/>
        </p:nvSpPr>
        <p:spPr>
          <a:xfrm>
            <a:off x="152400" y="118872"/>
            <a:ext cx="8833104" cy="4910328"/>
          </a:xfrm>
          <a:prstGeom prst="rect">
            <a:avLst/>
          </a:prstGeom>
          <a:noFill/>
          <a:ln cap="flat" cmpd="sng" w="9525">
            <a:solidFill>
              <a:srgbClr val="7A979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2" name="Google Shape;52;p4"/>
          <p:cNvSpPr txBox="1"/>
          <p:nvPr>
            <p:ph idx="10" type="dt"/>
          </p:nvPr>
        </p:nvSpPr>
        <p:spPr>
          <a:xfrm>
            <a:off x="5791200" y="480373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"/>
          <p:cNvSpPr txBox="1"/>
          <p:nvPr>
            <p:ph idx="11" type="ftr"/>
          </p:nvPr>
        </p:nvSpPr>
        <p:spPr>
          <a:xfrm>
            <a:off x="304800" y="4808136"/>
            <a:ext cx="35814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4"/>
          <p:cNvSpPr txBox="1"/>
          <p:nvPr>
            <p:ph idx="12" type="sldNum"/>
          </p:nvPr>
        </p:nvSpPr>
        <p:spPr>
          <a:xfrm>
            <a:off x="4267200" y="4743450"/>
            <a:ext cx="609600" cy="3309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algn="ctr">
              <a:spcBef>
                <a:spcPts val="0"/>
              </a:spcBef>
              <a:buNone/>
              <a:defRPr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algn="ctr">
              <a:spcBef>
                <a:spcPts val="0"/>
              </a:spcBef>
              <a:buNone/>
              <a:defRPr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algn="ctr">
              <a:spcBef>
                <a:spcPts val="0"/>
              </a:spcBef>
              <a:buNone/>
              <a:defRPr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algn="ctr">
              <a:spcBef>
                <a:spcPts val="0"/>
              </a:spcBef>
              <a:buNone/>
              <a:defRPr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algn="ctr">
              <a:spcBef>
                <a:spcPts val="0"/>
              </a:spcBef>
              <a:buNone/>
              <a:defRPr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algn="ctr">
              <a:spcBef>
                <a:spcPts val="0"/>
              </a:spcBef>
              <a:buNone/>
              <a:defRPr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algn="ctr">
              <a:spcBef>
                <a:spcPts val="0"/>
              </a:spcBef>
              <a:buNone/>
              <a:defRPr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algn="ctr">
              <a:spcBef>
                <a:spcPts val="0"/>
              </a:spcBef>
              <a:buNone/>
              <a:defRPr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showMasterSp="0" type="secHead">
  <p:cSld name="SECTION_HEADER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/>
          <p:nvPr/>
        </p:nvSpPr>
        <p:spPr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0" y="0"/>
            <a:ext cx="91440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8991600" y="14287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0" name="Google Shape;60;p5"/>
          <p:cNvSpPr/>
          <p:nvPr/>
        </p:nvSpPr>
        <p:spPr>
          <a:xfrm>
            <a:off x="152400" y="1714500"/>
            <a:ext cx="8833104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1" name="Google Shape;61;p5"/>
          <p:cNvSpPr/>
          <p:nvPr/>
        </p:nvSpPr>
        <p:spPr>
          <a:xfrm>
            <a:off x="155448" y="106764"/>
            <a:ext cx="8833104" cy="16047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2" name="Google Shape;62;p5"/>
          <p:cNvSpPr txBox="1"/>
          <p:nvPr>
            <p:ph idx="1" type="body"/>
          </p:nvPr>
        </p:nvSpPr>
        <p:spPr>
          <a:xfrm>
            <a:off x="1368426" y="2057400"/>
            <a:ext cx="6480174" cy="12549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320"/>
              </a:spcBef>
              <a:spcAft>
                <a:spcPts val="0"/>
              </a:spcAft>
              <a:buSzPts val="1360"/>
              <a:buNone/>
              <a:defRPr b="1" sz="1600" cap="none">
                <a:solidFill>
                  <a:schemeClr val="dk2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12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98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1400"/>
              <a:buFont typeface="Georgia"/>
              <a:buNone/>
              <a:defRPr sz="1400">
                <a:solidFill>
                  <a:srgbClr val="888888"/>
                </a:solidFill>
              </a:defRPr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  <p:sp>
        <p:nvSpPr>
          <p:cNvPr id="63" name="Google Shape;63;p5"/>
          <p:cNvSpPr/>
          <p:nvPr/>
        </p:nvSpPr>
        <p:spPr>
          <a:xfrm>
            <a:off x="146304" y="4793743"/>
            <a:ext cx="8833104" cy="2321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4" name="Google Shape;64;p5"/>
          <p:cNvSpPr/>
          <p:nvPr/>
        </p:nvSpPr>
        <p:spPr>
          <a:xfrm>
            <a:off x="152400" y="114300"/>
            <a:ext cx="8833104" cy="4910328"/>
          </a:xfrm>
          <a:prstGeom prst="rect">
            <a:avLst/>
          </a:prstGeom>
          <a:noFill/>
          <a:ln cap="flat" cmpd="sng" w="9525">
            <a:solidFill>
              <a:srgbClr val="7A979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5" name="Google Shape;65;p5"/>
          <p:cNvSpPr txBox="1"/>
          <p:nvPr>
            <p:ph idx="11" type="ftr"/>
          </p:nvPr>
        </p:nvSpPr>
        <p:spPr>
          <a:xfrm>
            <a:off x="304800" y="4808136"/>
            <a:ext cx="35814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5"/>
          <p:cNvSpPr txBox="1"/>
          <p:nvPr>
            <p:ph idx="10" type="dt"/>
          </p:nvPr>
        </p:nvSpPr>
        <p:spPr>
          <a:xfrm>
            <a:off x="5791200" y="480373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7" name="Google Shape;67;p5"/>
          <p:cNvCxnSpPr/>
          <p:nvPr/>
        </p:nvCxnSpPr>
        <p:spPr>
          <a:xfrm>
            <a:off x="152400" y="1828800"/>
            <a:ext cx="8833104" cy="0"/>
          </a:xfrm>
          <a:prstGeom prst="straightConnector1">
            <a:avLst/>
          </a:prstGeom>
          <a:noFill/>
          <a:ln cap="flat" cmpd="sng" w="11425">
            <a:solidFill>
              <a:srgbClr val="7A9798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68" name="Google Shape;68;p5"/>
          <p:cNvSpPr/>
          <p:nvPr/>
        </p:nvSpPr>
        <p:spPr>
          <a:xfrm>
            <a:off x="4267200" y="1586484"/>
            <a:ext cx="609600" cy="457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9" name="Google Shape;69;p5"/>
          <p:cNvSpPr/>
          <p:nvPr/>
        </p:nvSpPr>
        <p:spPr>
          <a:xfrm>
            <a:off x="4361688" y="1657350"/>
            <a:ext cx="420624" cy="315468"/>
          </a:xfrm>
          <a:prstGeom prst="ellipse">
            <a:avLst/>
          </a:prstGeom>
          <a:solidFill>
            <a:srgbClr val="FFFFFF"/>
          </a:solidFill>
          <a:ln cap="rnd" cmpd="dbl" w="50800">
            <a:solidFill>
              <a:srgbClr val="7A979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0" name="Google Shape;70;p5"/>
          <p:cNvSpPr txBox="1"/>
          <p:nvPr>
            <p:ph idx="12" type="sldNum"/>
          </p:nvPr>
        </p:nvSpPr>
        <p:spPr>
          <a:xfrm>
            <a:off x="4343400" y="1649588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1" name="Google Shape;71;p5"/>
          <p:cNvSpPr txBox="1"/>
          <p:nvPr>
            <p:ph type="title"/>
          </p:nvPr>
        </p:nvSpPr>
        <p:spPr>
          <a:xfrm>
            <a:off x="722313" y="4000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Georgia"/>
              <a:buNone/>
              <a:defRPr b="0" sz="4200" cap="none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bg>
      <p:bgPr>
        <a:solidFill>
          <a:schemeClr val="lt2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A9798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"/>
          <p:cNvSpPr txBox="1"/>
          <p:nvPr>
            <p:ph idx="10" type="dt"/>
          </p:nvPr>
        </p:nvSpPr>
        <p:spPr>
          <a:xfrm>
            <a:off x="5791200" y="480745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6"/>
          <p:cNvSpPr txBox="1"/>
          <p:nvPr>
            <p:ph idx="11" type="ftr"/>
          </p:nvPr>
        </p:nvSpPr>
        <p:spPr>
          <a:xfrm>
            <a:off x="304800" y="4808136"/>
            <a:ext cx="35814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"/>
          <p:cNvSpPr txBox="1"/>
          <p:nvPr>
            <p:ph idx="12" type="sldNum"/>
          </p:nvPr>
        </p:nvSpPr>
        <p:spPr>
          <a:xfrm>
            <a:off x="4343400" y="780131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7" name="Google Shape;77;p6"/>
          <p:cNvCxnSpPr/>
          <p:nvPr/>
        </p:nvCxnSpPr>
        <p:spPr>
          <a:xfrm flipH="1" rot="10800000">
            <a:off x="4563081" y="1181739"/>
            <a:ext cx="8921" cy="3614668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78" name="Google Shape;78;p6"/>
          <p:cNvSpPr txBox="1"/>
          <p:nvPr>
            <p:ph idx="1" type="body"/>
          </p:nvPr>
        </p:nvSpPr>
        <p:spPr>
          <a:xfrm>
            <a:off x="301752" y="1028700"/>
            <a:ext cx="4038600" cy="35112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3537" lvl="0" marL="457200" algn="l">
              <a:spcBef>
                <a:spcPts val="500"/>
              </a:spcBef>
              <a:spcAft>
                <a:spcPts val="0"/>
              </a:spcAft>
              <a:buSzPts val="2125"/>
              <a:buChar char="⚫"/>
              <a:defRPr sz="2500"/>
            </a:lvl1pPr>
            <a:lvl2pPr indent="-308610" lvl="1" marL="914400" algn="l">
              <a:spcBef>
                <a:spcPts val="360"/>
              </a:spcBef>
              <a:spcAft>
                <a:spcPts val="0"/>
              </a:spcAft>
              <a:buSzPts val="1260"/>
              <a:buChar char="⚪"/>
              <a:defRPr/>
            </a:lvl2pPr>
            <a:lvl3pPr indent="-314325" lvl="2" marL="1371600" algn="l">
              <a:spcBef>
                <a:spcPts val="360"/>
              </a:spcBef>
              <a:spcAft>
                <a:spcPts val="0"/>
              </a:spcAft>
              <a:buSzPts val="1350"/>
              <a:buChar char="⯍"/>
              <a:defRPr/>
            </a:lvl3pPr>
            <a:lvl4pPr indent="-308610" lvl="3" marL="1828800" algn="l">
              <a:spcBef>
                <a:spcPts val="360"/>
              </a:spcBef>
              <a:spcAft>
                <a:spcPts val="0"/>
              </a:spcAft>
              <a:buSzPts val="1260"/>
              <a:buChar char="🞆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  <p:sp>
        <p:nvSpPr>
          <p:cNvPr id="79" name="Google Shape;79;p6"/>
          <p:cNvSpPr txBox="1"/>
          <p:nvPr>
            <p:ph idx="2" type="body"/>
          </p:nvPr>
        </p:nvSpPr>
        <p:spPr>
          <a:xfrm>
            <a:off x="4800600" y="1028700"/>
            <a:ext cx="4038600" cy="35112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3537" lvl="0" marL="457200" algn="l">
              <a:spcBef>
                <a:spcPts val="500"/>
              </a:spcBef>
              <a:spcAft>
                <a:spcPts val="0"/>
              </a:spcAft>
              <a:buSzPts val="2125"/>
              <a:buChar char="⚫"/>
              <a:defRPr sz="2500"/>
            </a:lvl1pPr>
            <a:lvl2pPr indent="-308610" lvl="1" marL="914400" algn="l">
              <a:spcBef>
                <a:spcPts val="360"/>
              </a:spcBef>
              <a:spcAft>
                <a:spcPts val="0"/>
              </a:spcAft>
              <a:buSzPts val="1260"/>
              <a:buChar char="⚪"/>
              <a:defRPr/>
            </a:lvl2pPr>
            <a:lvl3pPr indent="-314325" lvl="2" marL="1371600" algn="l">
              <a:spcBef>
                <a:spcPts val="360"/>
              </a:spcBef>
              <a:spcAft>
                <a:spcPts val="0"/>
              </a:spcAft>
              <a:buSzPts val="1350"/>
              <a:buChar char="⯍"/>
              <a:defRPr/>
            </a:lvl3pPr>
            <a:lvl4pPr indent="-308610" lvl="3" marL="1828800" algn="l">
              <a:spcBef>
                <a:spcPts val="360"/>
              </a:spcBef>
              <a:spcAft>
                <a:spcPts val="0"/>
              </a:spcAft>
              <a:buSzPts val="1260"/>
              <a:buChar char="🞆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showMasterSp="0" type="twoTxTwoObj">
  <p:cSld name="TWO_OBJECTS_WITH_TEX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7"/>
          <p:cNvCxnSpPr/>
          <p:nvPr/>
        </p:nvCxnSpPr>
        <p:spPr>
          <a:xfrm rot="10800000">
            <a:off x="4572000" y="1650206"/>
            <a:ext cx="0" cy="3140964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82" name="Google Shape;82;p7"/>
          <p:cNvSpPr/>
          <p:nvPr/>
        </p:nvSpPr>
        <p:spPr>
          <a:xfrm>
            <a:off x="0" y="0"/>
            <a:ext cx="9144000" cy="1085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3" name="Google Shape;83;p7"/>
          <p:cNvSpPr/>
          <p:nvPr/>
        </p:nvSpPr>
        <p:spPr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4" name="Google Shape;84;p7"/>
          <p:cNvSpPr/>
          <p:nvPr/>
        </p:nvSpPr>
        <p:spPr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5" name="Google Shape;85;p7"/>
          <p:cNvSpPr/>
          <p:nvPr/>
        </p:nvSpPr>
        <p:spPr>
          <a:xfrm>
            <a:off x="899160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6" name="Google Shape;86;p7"/>
          <p:cNvSpPr/>
          <p:nvPr/>
        </p:nvSpPr>
        <p:spPr>
          <a:xfrm>
            <a:off x="152400" y="1028700"/>
            <a:ext cx="8833104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7" name="Google Shape;87;p7"/>
          <p:cNvSpPr/>
          <p:nvPr/>
        </p:nvSpPr>
        <p:spPr>
          <a:xfrm>
            <a:off x="145923" y="4793742"/>
            <a:ext cx="8833104" cy="2331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8" name="Google Shape;88;p7"/>
          <p:cNvSpPr txBox="1"/>
          <p:nvPr>
            <p:ph idx="1" type="body"/>
          </p:nvPr>
        </p:nvSpPr>
        <p:spPr>
          <a:xfrm>
            <a:off x="301752" y="1143000"/>
            <a:ext cx="4040188" cy="549731"/>
          </a:xfrm>
          <a:prstGeom prst="rect">
            <a:avLst/>
          </a:prstGeom>
          <a:noFill/>
          <a:ln>
            <a:noFill/>
          </a:ln>
          <a:effectLst>
            <a:outerShdw blurRad="50800" rotWithShape="0" dir="5400000" dist="254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40"/>
              </a:spcBef>
              <a:spcAft>
                <a:spcPts val="0"/>
              </a:spcAft>
              <a:buSzPts val="1870"/>
              <a:buNone/>
              <a:defRPr b="1" sz="22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350"/>
              <a:buNone/>
              <a:defRPr b="1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120"/>
              <a:buNone/>
              <a:defRPr b="1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Font typeface="Georgia"/>
              <a:buNone/>
              <a:defRPr b="1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  <p:sp>
        <p:nvSpPr>
          <p:cNvPr id="89" name="Google Shape;89;p7"/>
          <p:cNvSpPr txBox="1"/>
          <p:nvPr>
            <p:ph idx="2" type="body"/>
          </p:nvPr>
        </p:nvSpPr>
        <p:spPr>
          <a:xfrm>
            <a:off x="4791331" y="1143000"/>
            <a:ext cx="4041775" cy="548640"/>
          </a:xfrm>
          <a:prstGeom prst="rect">
            <a:avLst/>
          </a:prstGeom>
          <a:noFill/>
          <a:ln>
            <a:noFill/>
          </a:ln>
          <a:effectLst>
            <a:outerShdw blurRad="50800" rotWithShape="0" dir="5400000" dist="254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40"/>
              </a:spcBef>
              <a:spcAft>
                <a:spcPts val="0"/>
              </a:spcAft>
              <a:buSzPts val="1870"/>
              <a:buNone/>
              <a:defRPr b="1" sz="2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350"/>
              <a:buNone/>
              <a:defRPr b="1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120"/>
              <a:buNone/>
              <a:defRPr b="1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Font typeface="Georgia"/>
              <a:buNone/>
              <a:defRPr b="1" sz="1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  <p:sp>
        <p:nvSpPr>
          <p:cNvPr id="90" name="Google Shape;90;p7"/>
          <p:cNvSpPr txBox="1"/>
          <p:nvPr>
            <p:ph idx="10" type="dt"/>
          </p:nvPr>
        </p:nvSpPr>
        <p:spPr>
          <a:xfrm>
            <a:off x="5791200" y="480373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7"/>
          <p:cNvSpPr txBox="1"/>
          <p:nvPr>
            <p:ph idx="11" type="ftr"/>
          </p:nvPr>
        </p:nvSpPr>
        <p:spPr>
          <a:xfrm>
            <a:off x="304800" y="4807458"/>
            <a:ext cx="35814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2" name="Google Shape;92;p7"/>
          <p:cNvCxnSpPr/>
          <p:nvPr/>
        </p:nvCxnSpPr>
        <p:spPr>
          <a:xfrm>
            <a:off x="152400" y="960120"/>
            <a:ext cx="8833104" cy="0"/>
          </a:xfrm>
          <a:prstGeom prst="straightConnector1">
            <a:avLst/>
          </a:prstGeom>
          <a:noFill/>
          <a:ln cap="flat" cmpd="sng" w="11425">
            <a:solidFill>
              <a:srgbClr val="7A9798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93" name="Google Shape;93;p7"/>
          <p:cNvSpPr/>
          <p:nvPr/>
        </p:nvSpPr>
        <p:spPr>
          <a:xfrm>
            <a:off x="152400" y="116586"/>
            <a:ext cx="8833104" cy="4910328"/>
          </a:xfrm>
          <a:prstGeom prst="rect">
            <a:avLst/>
          </a:prstGeom>
          <a:noFill/>
          <a:ln cap="flat" cmpd="sng" w="9525">
            <a:solidFill>
              <a:srgbClr val="7A979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4" name="Google Shape;94;p7"/>
          <p:cNvSpPr txBox="1"/>
          <p:nvPr>
            <p:ph idx="3" type="body"/>
          </p:nvPr>
        </p:nvSpPr>
        <p:spPr>
          <a:xfrm>
            <a:off x="301752" y="1853537"/>
            <a:ext cx="4041648" cy="28638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SzPts val="1530"/>
              <a:buChar char="⚫"/>
              <a:defRPr/>
            </a:lvl1pPr>
            <a:lvl2pPr indent="-308610" lvl="1" marL="914400" algn="l">
              <a:spcBef>
                <a:spcPts val="360"/>
              </a:spcBef>
              <a:spcAft>
                <a:spcPts val="0"/>
              </a:spcAft>
              <a:buSzPts val="1260"/>
              <a:buChar char="⚪"/>
              <a:defRPr/>
            </a:lvl2pPr>
            <a:lvl3pPr indent="-314325" lvl="2" marL="1371600" algn="l">
              <a:spcBef>
                <a:spcPts val="360"/>
              </a:spcBef>
              <a:spcAft>
                <a:spcPts val="0"/>
              </a:spcAft>
              <a:buSzPts val="1350"/>
              <a:buChar char="⯍"/>
              <a:defRPr/>
            </a:lvl3pPr>
            <a:lvl4pPr indent="-308610" lvl="3" marL="1828800" algn="l">
              <a:spcBef>
                <a:spcPts val="360"/>
              </a:spcBef>
              <a:spcAft>
                <a:spcPts val="0"/>
              </a:spcAft>
              <a:buSzPts val="1260"/>
              <a:buChar char="🞆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  <p:sp>
        <p:nvSpPr>
          <p:cNvPr id="95" name="Google Shape;95;p7"/>
          <p:cNvSpPr txBox="1"/>
          <p:nvPr>
            <p:ph idx="4" type="body"/>
          </p:nvPr>
        </p:nvSpPr>
        <p:spPr>
          <a:xfrm>
            <a:off x="4800600" y="1853537"/>
            <a:ext cx="4038600" cy="2866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SzPts val="1530"/>
              <a:buChar char="⚫"/>
              <a:defRPr/>
            </a:lvl1pPr>
            <a:lvl2pPr indent="-308610" lvl="1" marL="914400" algn="l">
              <a:spcBef>
                <a:spcPts val="360"/>
              </a:spcBef>
              <a:spcAft>
                <a:spcPts val="0"/>
              </a:spcAft>
              <a:buSzPts val="1260"/>
              <a:buChar char="⚪"/>
              <a:defRPr/>
            </a:lvl2pPr>
            <a:lvl3pPr indent="-314325" lvl="2" marL="1371600" algn="l">
              <a:spcBef>
                <a:spcPts val="360"/>
              </a:spcBef>
              <a:spcAft>
                <a:spcPts val="0"/>
              </a:spcAft>
              <a:buSzPts val="1350"/>
              <a:buChar char="⯍"/>
              <a:defRPr/>
            </a:lvl3pPr>
            <a:lvl4pPr indent="-308610" lvl="3" marL="1828800" algn="l">
              <a:spcBef>
                <a:spcPts val="360"/>
              </a:spcBef>
              <a:spcAft>
                <a:spcPts val="0"/>
              </a:spcAft>
              <a:buSzPts val="1260"/>
              <a:buChar char="🞆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  <p:sp>
        <p:nvSpPr>
          <p:cNvPr id="96" name="Google Shape;96;p7"/>
          <p:cNvSpPr/>
          <p:nvPr/>
        </p:nvSpPr>
        <p:spPr>
          <a:xfrm>
            <a:off x="4267200" y="717027"/>
            <a:ext cx="609600" cy="457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7" name="Google Shape;97;p7"/>
          <p:cNvSpPr/>
          <p:nvPr/>
        </p:nvSpPr>
        <p:spPr>
          <a:xfrm>
            <a:off x="4361688" y="787893"/>
            <a:ext cx="420624" cy="315468"/>
          </a:xfrm>
          <a:prstGeom prst="ellipse">
            <a:avLst/>
          </a:prstGeom>
          <a:solidFill>
            <a:srgbClr val="FFFFFF"/>
          </a:solidFill>
          <a:ln cap="rnd" cmpd="dbl" w="50800">
            <a:solidFill>
              <a:srgbClr val="7A979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8" name="Google Shape;98;p7"/>
          <p:cNvSpPr txBox="1"/>
          <p:nvPr>
            <p:ph idx="12" type="sldNum"/>
          </p:nvPr>
        </p:nvSpPr>
        <p:spPr>
          <a:xfrm>
            <a:off x="4343400" y="781812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9" name="Google Shape;99;p7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A9798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A9798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8"/>
          <p:cNvSpPr txBox="1"/>
          <p:nvPr>
            <p:ph idx="10" type="dt"/>
          </p:nvPr>
        </p:nvSpPr>
        <p:spPr>
          <a:xfrm>
            <a:off x="5791200" y="480373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8"/>
          <p:cNvSpPr txBox="1"/>
          <p:nvPr>
            <p:ph idx="11" type="ftr"/>
          </p:nvPr>
        </p:nvSpPr>
        <p:spPr>
          <a:xfrm>
            <a:off x="304800" y="4808136"/>
            <a:ext cx="35814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8"/>
          <p:cNvSpPr txBox="1"/>
          <p:nvPr>
            <p:ph idx="12" type="sldNum"/>
          </p:nvPr>
        </p:nvSpPr>
        <p:spPr>
          <a:xfrm>
            <a:off x="4343400" y="777015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showMasterSp="0" type="objTx">
  <p:cSld name="OBJECT_WITH_CAPTION_TEXT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"/>
          <p:cNvSpPr/>
          <p:nvPr/>
        </p:nvSpPr>
        <p:spPr>
          <a:xfrm>
            <a:off x="152400" y="114300"/>
            <a:ext cx="8833104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7" name="Google Shape;107;p9"/>
          <p:cNvSpPr/>
          <p:nvPr/>
        </p:nvSpPr>
        <p:spPr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8" name="Google Shape;108;p9"/>
          <p:cNvSpPr/>
          <p:nvPr/>
        </p:nvSpPr>
        <p:spPr>
          <a:xfrm>
            <a:off x="899160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9" name="Google Shape;109;p9"/>
          <p:cNvSpPr/>
          <p:nvPr/>
        </p:nvSpPr>
        <p:spPr>
          <a:xfrm>
            <a:off x="0" y="0"/>
            <a:ext cx="9144000" cy="891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0" name="Google Shape;110;p9"/>
          <p:cNvSpPr/>
          <p:nvPr/>
        </p:nvSpPr>
        <p:spPr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1" name="Google Shape;111;p9"/>
          <p:cNvSpPr/>
          <p:nvPr/>
        </p:nvSpPr>
        <p:spPr>
          <a:xfrm>
            <a:off x="152400" y="457200"/>
            <a:ext cx="2743200" cy="4400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2" name="Google Shape;112;p9"/>
          <p:cNvSpPr txBox="1"/>
          <p:nvPr>
            <p:ph type="title"/>
          </p:nvPr>
        </p:nvSpPr>
        <p:spPr>
          <a:xfrm>
            <a:off x="381000" y="685800"/>
            <a:ext cx="23622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eorgia"/>
              <a:buNone/>
              <a:defRPr b="1" sz="2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9"/>
          <p:cNvSpPr txBox="1"/>
          <p:nvPr>
            <p:ph idx="1" type="body"/>
          </p:nvPr>
        </p:nvSpPr>
        <p:spPr>
          <a:xfrm>
            <a:off x="381000" y="1485901"/>
            <a:ext cx="2362200" cy="31087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360"/>
              <a:buNone/>
              <a:defRPr sz="1600">
                <a:solidFill>
                  <a:srgbClr val="FFFFF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84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75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63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Font typeface="Georgia"/>
              <a:buNone/>
              <a:defRPr sz="900"/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  <p:sp>
        <p:nvSpPr>
          <p:cNvPr id="114" name="Google Shape;114;p9"/>
          <p:cNvSpPr/>
          <p:nvPr/>
        </p:nvSpPr>
        <p:spPr>
          <a:xfrm>
            <a:off x="152400" y="114300"/>
            <a:ext cx="8833104" cy="4910328"/>
          </a:xfrm>
          <a:prstGeom prst="rect">
            <a:avLst/>
          </a:prstGeom>
          <a:noFill/>
          <a:ln cap="flat" cmpd="sng" w="9525">
            <a:solidFill>
              <a:srgbClr val="7A979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15" name="Google Shape;115;p9"/>
          <p:cNvCxnSpPr/>
          <p:nvPr/>
        </p:nvCxnSpPr>
        <p:spPr>
          <a:xfrm>
            <a:off x="152400" y="400050"/>
            <a:ext cx="8833104" cy="0"/>
          </a:xfrm>
          <a:prstGeom prst="straightConnector1">
            <a:avLst/>
          </a:prstGeom>
          <a:noFill/>
          <a:ln cap="flat" cmpd="sng" w="11425">
            <a:solidFill>
              <a:srgbClr val="7A9798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116" name="Google Shape;116;p9"/>
          <p:cNvSpPr txBox="1"/>
          <p:nvPr>
            <p:ph idx="2" type="body"/>
          </p:nvPr>
        </p:nvSpPr>
        <p:spPr>
          <a:xfrm>
            <a:off x="3124200" y="514350"/>
            <a:ext cx="5638800" cy="4057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SzPts val="1530"/>
              <a:buChar char="⚫"/>
              <a:defRPr/>
            </a:lvl1pPr>
            <a:lvl2pPr indent="-308610" lvl="1" marL="914400" algn="l">
              <a:spcBef>
                <a:spcPts val="360"/>
              </a:spcBef>
              <a:spcAft>
                <a:spcPts val="0"/>
              </a:spcAft>
              <a:buSzPts val="1260"/>
              <a:buChar char="⚪"/>
              <a:defRPr/>
            </a:lvl2pPr>
            <a:lvl3pPr indent="-314325" lvl="2" marL="1371600" algn="l">
              <a:spcBef>
                <a:spcPts val="360"/>
              </a:spcBef>
              <a:spcAft>
                <a:spcPts val="0"/>
              </a:spcAft>
              <a:buSzPts val="1350"/>
              <a:buChar char="⯍"/>
              <a:defRPr/>
            </a:lvl3pPr>
            <a:lvl4pPr indent="-308610" lvl="3" marL="1828800" algn="l">
              <a:spcBef>
                <a:spcPts val="360"/>
              </a:spcBef>
              <a:spcAft>
                <a:spcPts val="0"/>
              </a:spcAft>
              <a:buSzPts val="1260"/>
              <a:buChar char="🞆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  <p:sp>
        <p:nvSpPr>
          <p:cNvPr id="117" name="Google Shape;117;p9"/>
          <p:cNvSpPr/>
          <p:nvPr/>
        </p:nvSpPr>
        <p:spPr>
          <a:xfrm>
            <a:off x="1295400" y="171450"/>
            <a:ext cx="609600" cy="457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8" name="Google Shape;118;p9"/>
          <p:cNvSpPr/>
          <p:nvPr/>
        </p:nvSpPr>
        <p:spPr>
          <a:xfrm>
            <a:off x="1389888" y="242316"/>
            <a:ext cx="420624" cy="315468"/>
          </a:xfrm>
          <a:prstGeom prst="ellipse">
            <a:avLst/>
          </a:prstGeom>
          <a:solidFill>
            <a:srgbClr val="FFFFFF"/>
          </a:solidFill>
          <a:ln cap="rnd" cmpd="dbl" w="50800">
            <a:solidFill>
              <a:srgbClr val="7A979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9" name="Google Shape;119;p9"/>
          <p:cNvSpPr txBox="1"/>
          <p:nvPr>
            <p:ph idx="12" type="sldNum"/>
          </p:nvPr>
        </p:nvSpPr>
        <p:spPr>
          <a:xfrm>
            <a:off x="1371600" y="234554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algn="ctr">
              <a:spcBef>
                <a:spcPts val="0"/>
              </a:spcBef>
              <a:buNone/>
              <a:defRPr sz="1600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Google Shape;120;p9"/>
          <p:cNvSpPr/>
          <p:nvPr/>
        </p:nvSpPr>
        <p:spPr>
          <a:xfrm>
            <a:off x="149352" y="4791289"/>
            <a:ext cx="8833104" cy="2321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1" name="Google Shape;121;p9"/>
          <p:cNvSpPr txBox="1"/>
          <p:nvPr>
            <p:ph idx="10" type="dt"/>
          </p:nvPr>
        </p:nvSpPr>
        <p:spPr>
          <a:xfrm>
            <a:off x="5791200" y="480373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9"/>
          <p:cNvSpPr txBox="1"/>
          <p:nvPr>
            <p:ph idx="11" type="ftr"/>
          </p:nvPr>
        </p:nvSpPr>
        <p:spPr>
          <a:xfrm>
            <a:off x="301752" y="4808136"/>
            <a:ext cx="33832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showMasterSp="0" type="picTx">
  <p:cSld name="PICTURE_WITH_CAPTION_TEX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10"/>
          <p:cNvCxnSpPr/>
          <p:nvPr/>
        </p:nvCxnSpPr>
        <p:spPr>
          <a:xfrm>
            <a:off x="152400" y="400050"/>
            <a:ext cx="8833104" cy="0"/>
          </a:xfrm>
          <a:prstGeom prst="straightConnector1">
            <a:avLst/>
          </a:prstGeom>
          <a:noFill/>
          <a:ln cap="flat" cmpd="sng" w="11425">
            <a:solidFill>
              <a:srgbClr val="7A9798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125" name="Google Shape;125;p10"/>
          <p:cNvSpPr/>
          <p:nvPr/>
        </p:nvSpPr>
        <p:spPr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6" name="Google Shape;126;p10"/>
          <p:cNvSpPr/>
          <p:nvPr/>
        </p:nvSpPr>
        <p:spPr>
          <a:xfrm>
            <a:off x="899160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7" name="Google Shape;127;p10"/>
          <p:cNvSpPr/>
          <p:nvPr/>
        </p:nvSpPr>
        <p:spPr>
          <a:xfrm>
            <a:off x="0" y="0"/>
            <a:ext cx="91440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8" name="Google Shape;128;p10"/>
          <p:cNvSpPr/>
          <p:nvPr/>
        </p:nvSpPr>
        <p:spPr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9" name="Google Shape;129;p10"/>
          <p:cNvSpPr/>
          <p:nvPr/>
        </p:nvSpPr>
        <p:spPr>
          <a:xfrm>
            <a:off x="152400" y="114300"/>
            <a:ext cx="8833104" cy="22631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0" name="Google Shape;130;p10"/>
          <p:cNvSpPr/>
          <p:nvPr/>
        </p:nvSpPr>
        <p:spPr>
          <a:xfrm>
            <a:off x="152400" y="457200"/>
            <a:ext cx="2743200" cy="4400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1" name="Google Shape;131;p10"/>
          <p:cNvSpPr/>
          <p:nvPr/>
        </p:nvSpPr>
        <p:spPr>
          <a:xfrm>
            <a:off x="152400" y="116586"/>
            <a:ext cx="8833104" cy="4910328"/>
          </a:xfrm>
          <a:prstGeom prst="rect">
            <a:avLst/>
          </a:prstGeom>
          <a:noFill/>
          <a:ln cap="flat" cmpd="sng" w="9525">
            <a:solidFill>
              <a:srgbClr val="7A979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2" name="Google Shape;132;p10"/>
          <p:cNvSpPr/>
          <p:nvPr/>
        </p:nvSpPr>
        <p:spPr>
          <a:xfrm>
            <a:off x="1295400" y="171450"/>
            <a:ext cx="609600" cy="457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3" name="Google Shape;133;p10"/>
          <p:cNvSpPr/>
          <p:nvPr/>
        </p:nvSpPr>
        <p:spPr>
          <a:xfrm>
            <a:off x="1389888" y="242316"/>
            <a:ext cx="420624" cy="315468"/>
          </a:xfrm>
          <a:prstGeom prst="ellipse">
            <a:avLst/>
          </a:prstGeom>
          <a:solidFill>
            <a:srgbClr val="FFFFFF"/>
          </a:solidFill>
          <a:ln cap="rnd" cmpd="dbl" w="50800">
            <a:solidFill>
              <a:srgbClr val="7A979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1371600" y="234554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" name="Google Shape;135;p10"/>
          <p:cNvSpPr txBox="1"/>
          <p:nvPr>
            <p:ph type="title"/>
          </p:nvPr>
        </p:nvSpPr>
        <p:spPr>
          <a:xfrm>
            <a:off x="3000375" y="3771900"/>
            <a:ext cx="5867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eorgia"/>
              <a:buNone/>
              <a:defRPr b="1" sz="2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0"/>
          <p:cNvSpPr/>
          <p:nvPr>
            <p:ph idx="2" type="pic"/>
          </p:nvPr>
        </p:nvSpPr>
        <p:spPr>
          <a:xfrm>
            <a:off x="3000375" y="457200"/>
            <a:ext cx="58674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2720"/>
              <a:buFont typeface="Noto Sans Symbols"/>
              <a:buNone/>
              <a:defRPr b="0" i="0" sz="32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1540"/>
              <a:buFont typeface="Noto Sans Symbols"/>
              <a:buChar char="⚪"/>
              <a:defRPr b="0" i="0" sz="22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Noto Sans Symbols"/>
              <a:buChar char="⯍"/>
              <a:defRPr b="0" i="0" sz="20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Noto Sans Symbols"/>
              <a:buChar char="🞆"/>
              <a:defRPr b="0" i="0" sz="2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Georgia"/>
              <a:buChar char="•"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40"/>
              <a:buFont typeface="Noto Sans Symbols"/>
              <a:buChar char="⚫"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spcBef>
                <a:spcPts val="320"/>
              </a:spcBef>
              <a:spcAft>
                <a:spcPts val="0"/>
              </a:spcAft>
              <a:buClr>
                <a:srgbClr val="B75640"/>
              </a:buClr>
              <a:buSzPts val="1440"/>
              <a:buFont typeface="Georgia"/>
              <a:buChar char="•"/>
              <a:defRPr b="0" i="0" sz="16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spcBef>
                <a:spcPts val="320"/>
              </a:spcBef>
              <a:spcAft>
                <a:spcPts val="0"/>
              </a:spcAft>
              <a:buClr>
                <a:srgbClr val="7A6B62"/>
              </a:buClr>
              <a:buSzPts val="1600"/>
              <a:buFont typeface="Georgia"/>
              <a:buChar char="•"/>
              <a:defRPr b="0" i="0" sz="16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spcBef>
                <a:spcPts val="280"/>
              </a:spcBef>
              <a:spcAft>
                <a:spcPts val="0"/>
              </a:spcAft>
              <a:buClr>
                <a:srgbClr val="B29D00"/>
              </a:buClr>
              <a:buSzPts val="1260"/>
              <a:buFont typeface="Georgia"/>
              <a:buChar char="•"/>
              <a:defRPr b="0" i="0" sz="1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37" name="Google Shape;137;p10"/>
          <p:cNvSpPr txBox="1"/>
          <p:nvPr>
            <p:ph idx="1" type="body"/>
          </p:nvPr>
        </p:nvSpPr>
        <p:spPr>
          <a:xfrm>
            <a:off x="381000" y="742950"/>
            <a:ext cx="2438400" cy="3943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360"/>
              <a:buFont typeface="Georgia"/>
              <a:buNone/>
              <a:defRPr sz="1600">
                <a:solidFill>
                  <a:srgbClr val="FFFFFF"/>
                </a:solidFill>
              </a:defRPr>
            </a:lvl1pPr>
            <a:lvl2pPr indent="-281940" lvl="1" marL="914400" algn="l">
              <a:spcBef>
                <a:spcPts val="1000"/>
              </a:spcBef>
              <a:spcAft>
                <a:spcPts val="0"/>
              </a:spcAft>
              <a:buSzPts val="840"/>
              <a:buChar char="⚪"/>
              <a:defRPr sz="1200"/>
            </a:lvl2pPr>
            <a:lvl3pPr indent="-276225" lvl="2" marL="1371600" algn="l">
              <a:spcBef>
                <a:spcPts val="200"/>
              </a:spcBef>
              <a:spcAft>
                <a:spcPts val="0"/>
              </a:spcAft>
              <a:buSzPts val="750"/>
              <a:buChar char="⯍"/>
              <a:defRPr sz="1000"/>
            </a:lvl3pPr>
            <a:lvl4pPr indent="-268605" lvl="3" marL="1828800" algn="l">
              <a:spcBef>
                <a:spcPts val="180"/>
              </a:spcBef>
              <a:spcAft>
                <a:spcPts val="0"/>
              </a:spcAft>
              <a:buSzPts val="630"/>
              <a:buChar char="🞆"/>
              <a:defRPr sz="900"/>
            </a:lvl4pPr>
            <a:lvl5pPr indent="-285750" lvl="4" marL="2286000" algn="l">
              <a:spcBef>
                <a:spcPts val="180"/>
              </a:spcBef>
              <a:spcAft>
                <a:spcPts val="0"/>
              </a:spcAft>
              <a:buSzPts val="900"/>
              <a:buFont typeface="Georgia"/>
              <a:buChar char="•"/>
              <a:defRPr sz="900"/>
            </a:lvl5pPr>
            <a:lvl6pPr indent="-320039" lvl="5" marL="27432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indent="-331470" lvl="6" marL="32004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31470" lvl="8" marL="4114800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9pPr>
          </a:lstStyle>
          <a:p/>
        </p:txBody>
      </p:sp>
      <p:sp>
        <p:nvSpPr>
          <p:cNvPr id="138" name="Google Shape;138;p10"/>
          <p:cNvSpPr/>
          <p:nvPr/>
        </p:nvSpPr>
        <p:spPr>
          <a:xfrm>
            <a:off x="149352" y="4791289"/>
            <a:ext cx="8833104" cy="2321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9" name="Google Shape;139;p10"/>
          <p:cNvSpPr txBox="1"/>
          <p:nvPr>
            <p:ph idx="10" type="dt"/>
          </p:nvPr>
        </p:nvSpPr>
        <p:spPr>
          <a:xfrm>
            <a:off x="5788152" y="480373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0"/>
          <p:cNvSpPr txBox="1"/>
          <p:nvPr>
            <p:ph idx="11" type="ftr"/>
          </p:nvPr>
        </p:nvSpPr>
        <p:spPr>
          <a:xfrm>
            <a:off x="301752" y="4808136"/>
            <a:ext cx="3584448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0" y="1"/>
            <a:ext cx="9144000" cy="10450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" name="Google Shape;12;p1"/>
          <p:cNvSpPr/>
          <p:nvPr/>
        </p:nvSpPr>
        <p:spPr>
          <a:xfrm>
            <a:off x="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" name="Google Shape;13;p1"/>
          <p:cNvSpPr/>
          <p:nvPr/>
        </p:nvSpPr>
        <p:spPr>
          <a:xfrm>
            <a:off x="8991600" y="0"/>
            <a:ext cx="1524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" name="Google Shape;14;p1"/>
          <p:cNvSpPr/>
          <p:nvPr/>
        </p:nvSpPr>
        <p:spPr>
          <a:xfrm>
            <a:off x="149352" y="4791289"/>
            <a:ext cx="8833104" cy="2321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" name="Google Shape;15;p1"/>
          <p:cNvSpPr txBox="1"/>
          <p:nvPr>
            <p:ph idx="10" type="dt"/>
          </p:nvPr>
        </p:nvSpPr>
        <p:spPr>
          <a:xfrm>
            <a:off x="5791200" y="4803738"/>
            <a:ext cx="3044952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1" type="ftr"/>
          </p:nvPr>
        </p:nvSpPr>
        <p:spPr>
          <a:xfrm>
            <a:off x="304800" y="4808136"/>
            <a:ext cx="35814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7" name="Google Shape;17;p1"/>
          <p:cNvSpPr/>
          <p:nvPr/>
        </p:nvSpPr>
        <p:spPr>
          <a:xfrm>
            <a:off x="152400" y="116586"/>
            <a:ext cx="8833104" cy="4910328"/>
          </a:xfrm>
          <a:prstGeom prst="rect">
            <a:avLst/>
          </a:prstGeom>
          <a:noFill/>
          <a:ln cap="flat" cmpd="sng" w="9525">
            <a:solidFill>
              <a:srgbClr val="7A979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8" name="Google Shape;18;p1"/>
          <p:cNvCxnSpPr/>
          <p:nvPr/>
        </p:nvCxnSpPr>
        <p:spPr>
          <a:xfrm>
            <a:off x="152400" y="957557"/>
            <a:ext cx="8833104" cy="0"/>
          </a:xfrm>
          <a:prstGeom prst="straightConnector1">
            <a:avLst/>
          </a:prstGeom>
          <a:noFill/>
          <a:ln cap="flat" cmpd="sng" w="9525">
            <a:solidFill>
              <a:srgbClr val="7A9798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19" name="Google Shape;19;p1"/>
          <p:cNvSpPr/>
          <p:nvPr/>
        </p:nvSpPr>
        <p:spPr>
          <a:xfrm>
            <a:off x="4267200" y="717027"/>
            <a:ext cx="609600" cy="457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" name="Google Shape;20;p1"/>
          <p:cNvSpPr/>
          <p:nvPr/>
        </p:nvSpPr>
        <p:spPr>
          <a:xfrm>
            <a:off x="4361688" y="787893"/>
            <a:ext cx="420624" cy="315468"/>
          </a:xfrm>
          <a:prstGeom prst="ellipse">
            <a:avLst/>
          </a:prstGeom>
          <a:solidFill>
            <a:srgbClr val="FFFFFF"/>
          </a:solidFill>
          <a:ln cap="rnd" cmpd="dbl" w="50800">
            <a:solidFill>
              <a:srgbClr val="7A979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" name="Google Shape;21;p1"/>
          <p:cNvSpPr txBox="1"/>
          <p:nvPr>
            <p:ph idx="12" type="sldNum"/>
          </p:nvPr>
        </p:nvSpPr>
        <p:spPr>
          <a:xfrm>
            <a:off x="4343400" y="780131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sz="1600" u="none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ctr">
              <a:spcBef>
                <a:spcPts val="0"/>
              </a:spcBef>
              <a:buNone/>
              <a:defRPr b="0" sz="1600" u="none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ctr">
              <a:spcBef>
                <a:spcPts val="0"/>
              </a:spcBef>
              <a:buNone/>
              <a:defRPr b="0" sz="1600" u="none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ctr">
              <a:spcBef>
                <a:spcPts val="0"/>
              </a:spcBef>
              <a:buNone/>
              <a:defRPr b="0" sz="1600" u="none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ctr">
              <a:spcBef>
                <a:spcPts val="0"/>
              </a:spcBef>
              <a:buNone/>
              <a:defRPr b="0" sz="1600" u="none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ctr">
              <a:spcBef>
                <a:spcPts val="0"/>
              </a:spcBef>
              <a:buNone/>
              <a:defRPr b="0" sz="1600" u="none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ctr">
              <a:spcBef>
                <a:spcPts val="0"/>
              </a:spcBef>
              <a:buNone/>
              <a:defRPr b="0" sz="1600" u="none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ctr">
              <a:spcBef>
                <a:spcPts val="0"/>
              </a:spcBef>
              <a:buNone/>
              <a:defRPr b="0" sz="1600" u="none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ctr">
              <a:spcBef>
                <a:spcPts val="0"/>
              </a:spcBef>
              <a:buNone/>
              <a:defRPr b="0" sz="1600" u="none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1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7A9798"/>
              </a:buClr>
              <a:buSzPts val="3300"/>
              <a:buFont typeface="Georgia"/>
              <a:buNone/>
              <a:defRPr b="0" i="0" sz="3300" u="none" cap="none" strike="noStrike">
                <a:solidFill>
                  <a:srgbClr val="7A9798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1"/>
          <p:cNvSpPr txBox="1"/>
          <p:nvPr>
            <p:ph idx="1" type="body"/>
          </p:nvPr>
        </p:nvSpPr>
        <p:spPr>
          <a:xfrm>
            <a:off x="301752" y="1143000"/>
            <a:ext cx="8534400" cy="34495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4332" lvl="0" marL="457200" marR="0" rtl="0" algn="l">
              <a:spcBef>
                <a:spcPts val="540"/>
              </a:spcBef>
              <a:spcAft>
                <a:spcPts val="0"/>
              </a:spcAft>
              <a:buClr>
                <a:schemeClr val="accent1"/>
              </a:buClr>
              <a:buSzPts val="2295"/>
              <a:buFont typeface="Noto Sans Symbols"/>
              <a:buChar char="⚫"/>
              <a:defRPr b="0" i="0" sz="27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26390" lvl="1" marL="914400" marR="0" rtl="0" algn="l"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1540"/>
              <a:buFont typeface="Noto Sans Symbols"/>
              <a:buChar char="⚪"/>
              <a:defRPr b="0" i="0" sz="22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2385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Noto Sans Symbols"/>
              <a:buChar char="⯍"/>
              <a:defRPr b="0" i="0" sz="20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175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Noto Sans Symbols"/>
              <a:buChar char="🞆"/>
              <a:defRPr b="0" i="0" sz="2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Georgia"/>
              <a:buChar char="•"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20039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40"/>
              <a:buFont typeface="Noto Sans Symbols"/>
              <a:buChar char="⚫"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20039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B75640"/>
              </a:buClr>
              <a:buSzPts val="1440"/>
              <a:buFont typeface="Georgia"/>
              <a:buChar char="•"/>
              <a:defRPr b="0" i="0" sz="16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7A6B62"/>
              </a:buClr>
              <a:buSzPts val="1600"/>
              <a:buFont typeface="Georgia"/>
              <a:buChar char="•"/>
              <a:defRPr b="0" i="0" sz="16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08609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B29D00"/>
              </a:buClr>
              <a:buSzPts val="1260"/>
              <a:buFont typeface="Georgia"/>
              <a:buChar char="•"/>
              <a:defRPr b="0" i="0" sz="1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hyperlink" Target="http://en.wikipedia.org/w/index.php?title=Rice&amp;oldid=723842664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dbpedia.org/resource/" TargetMode="External"/><Relationship Id="rId4" Type="http://schemas.openxmlformats.org/officeDocument/2006/relationships/hyperlink" Target="http://es.dbpedia.org/page/Earth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6.jpg"/><Relationship Id="rId5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fr.dbpedia.org/data/Moon.rdf" TargetMode="External"/><Relationship Id="rId4" Type="http://schemas.openxmlformats.org/officeDocument/2006/relationships/hyperlink" Target="http://fr.dbpedia.org/data/Moon.rdf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dbpedia.org/class/yago/CelestialBody109239740" TargetMode="External"/><Relationship Id="rId4" Type="http://schemas.openxmlformats.org/officeDocument/2006/relationships/hyperlink" Target="http://en.wikipedia.org/wiki/Moon?oldid=707145816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4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8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5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hyperlink" Target="https://www.xmlvalidation.com/index.php" TargetMode="Externa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/>
          <p:nvPr>
            <p:ph idx="1" type="subTitle"/>
          </p:nvPr>
        </p:nvSpPr>
        <p:spPr>
          <a:xfrm>
            <a:off x="922404" y="2501457"/>
            <a:ext cx="6910552" cy="19824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10"/>
              <a:buNone/>
            </a:pPr>
            <a:r>
              <a:rPr lang="en-US" sz="1300">
                <a:solidFill>
                  <a:srgbClr val="002060"/>
                </a:solidFill>
              </a:rPr>
              <a:t>Presented by</a:t>
            </a:r>
            <a:endParaRPr/>
          </a:p>
          <a:p>
            <a:pPr indent="0" lvl="1" marL="457200" rtl="0" algn="ctr">
              <a:lnSpc>
                <a:spcPct val="8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</a:pPr>
            <a:r>
              <a:rPr lang="en-US">
                <a:solidFill>
                  <a:srgbClr val="002060"/>
                </a:solidFill>
              </a:rPr>
              <a:t>Md. Tasnim Manzur Ankon (1015052071)</a:t>
            </a:r>
            <a:endParaRPr/>
          </a:p>
          <a:p>
            <a:pPr indent="0" lvl="1" marL="457200" rtl="0" algn="ctr">
              <a:lnSpc>
                <a:spcPct val="70000"/>
              </a:lnSpc>
              <a:spcBef>
                <a:spcPts val="240"/>
              </a:spcBef>
              <a:spcAft>
                <a:spcPts val="0"/>
              </a:spcAft>
              <a:buSzPts val="840"/>
              <a:buNone/>
            </a:pPr>
            <a:r>
              <a:rPr lang="en-US" sz="1200">
                <a:solidFill>
                  <a:srgbClr val="002060"/>
                </a:solidFill>
              </a:rPr>
              <a:t>Supervised by</a:t>
            </a:r>
            <a:endParaRPr sz="1300">
              <a:solidFill>
                <a:srgbClr val="002060"/>
              </a:solidFill>
            </a:endParaRPr>
          </a:p>
          <a:p>
            <a:pPr indent="0" lvl="1" marL="457200" rtl="0" algn="ctr">
              <a:lnSpc>
                <a:spcPct val="7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</a:pPr>
            <a:r>
              <a:rPr lang="en-US">
                <a:solidFill>
                  <a:srgbClr val="002060"/>
                </a:solidFill>
              </a:rPr>
              <a:t>Dr. Muhammad Masroor Ali</a:t>
            </a:r>
            <a:endParaRPr/>
          </a:p>
          <a:p>
            <a:pPr indent="0" lvl="1" marL="457200" rtl="0" algn="ctr">
              <a:spcBef>
                <a:spcPts val="340"/>
              </a:spcBef>
              <a:spcAft>
                <a:spcPts val="0"/>
              </a:spcAft>
              <a:buSzPts val="1190"/>
              <a:buNone/>
            </a:pPr>
            <a:r>
              <a:rPr lang="en-US" sz="1700">
                <a:solidFill>
                  <a:srgbClr val="4B5064"/>
                </a:solidFill>
              </a:rPr>
              <a:t>Department of Computer Science and Engineering</a:t>
            </a:r>
            <a:endParaRPr/>
          </a:p>
          <a:p>
            <a:pPr indent="0" lvl="1" marL="457200" rtl="0" algn="ctr"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-US" sz="2000">
                <a:solidFill>
                  <a:srgbClr val="4B5064"/>
                </a:solidFill>
              </a:rPr>
              <a:t>Bangladesh University of Engineering and Technolog</a:t>
            </a:r>
            <a:r>
              <a:rPr lang="en-US" sz="2000">
                <a:solidFill>
                  <a:srgbClr val="313543"/>
                </a:solidFill>
              </a:rPr>
              <a:t>y</a:t>
            </a:r>
            <a:endParaRPr sz="2000">
              <a:solidFill>
                <a:srgbClr val="313543"/>
              </a:solidFill>
            </a:endParaRPr>
          </a:p>
        </p:txBody>
      </p:sp>
      <p:sp>
        <p:nvSpPr>
          <p:cNvPr id="168" name="Google Shape;168;p13"/>
          <p:cNvSpPr txBox="1"/>
          <p:nvPr>
            <p:ph type="ctrTitle"/>
          </p:nvPr>
        </p:nvSpPr>
        <p:spPr>
          <a:xfrm>
            <a:off x="553107" y="306570"/>
            <a:ext cx="8037786" cy="13144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Georgia"/>
              <a:buNone/>
            </a:pPr>
            <a:r>
              <a:rPr lang="en-US" sz="3200"/>
              <a:t>Wikipedia Entry Augmentation by Enriching Source Data Set Using a Multi-lingual Ontology Based Framework</a:t>
            </a:r>
            <a:endParaRPr sz="3200"/>
          </a:p>
        </p:txBody>
      </p:sp>
      <p:sp>
        <p:nvSpPr>
          <p:cNvPr id="169" name="Google Shape;169;p13"/>
          <p:cNvSpPr txBox="1"/>
          <p:nvPr>
            <p:ph idx="12" type="sldNum"/>
          </p:nvPr>
        </p:nvSpPr>
        <p:spPr>
          <a:xfrm>
            <a:off x="4343400" y="1649588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Introduction (continued)</a:t>
            </a:r>
            <a:endParaRPr sz="2970"/>
          </a:p>
        </p:txBody>
      </p:sp>
      <p:sp>
        <p:nvSpPr>
          <p:cNvPr id="238" name="Google Shape;238;p22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9" name="Google Shape;239;p22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78"/>
              <a:buChar char="⚫"/>
            </a:pPr>
            <a:r>
              <a:rPr b="1" lang="en-US" sz="2092"/>
              <a:t>Focus </a:t>
            </a:r>
            <a:r>
              <a:rPr lang="en-US" sz="2092"/>
              <a:t>of our research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Establish a </a:t>
            </a:r>
            <a:r>
              <a:rPr b="1" lang="en-US" sz="1704"/>
              <a:t>framework</a:t>
            </a:r>
            <a:r>
              <a:rPr lang="en-US" sz="1704"/>
              <a:t> [11]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Prepares subject-property-statement triples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Integrates to the understanding of multilingual ontology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Establish a </a:t>
            </a:r>
            <a:r>
              <a:rPr b="1" lang="en-US" sz="1704"/>
              <a:t>system</a:t>
            </a:r>
            <a:r>
              <a:rPr lang="en-US" sz="1704"/>
              <a:t> [16]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Based on the proposed framework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Combine the knowledge bases of multiple languages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Create a rich and enhanced data source</a:t>
            </a:r>
            <a:endParaRPr/>
          </a:p>
          <a:p>
            <a:pPr indent="-154781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None/>
            </a:pPr>
            <a:r>
              <a:t/>
            </a:r>
            <a:endParaRPr sz="1550"/>
          </a:p>
          <a:p>
            <a:pPr indent="-274320" lvl="0" marL="274320" rtl="0" algn="l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b="1" lang="en-US" sz="2092"/>
              <a:t>Additional </a:t>
            </a:r>
            <a:r>
              <a:rPr lang="en-US" sz="2092"/>
              <a:t>contributions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Better way to </a:t>
            </a:r>
            <a:r>
              <a:rPr b="1" lang="en-US" sz="1704"/>
              <a:t>add</a:t>
            </a:r>
            <a:r>
              <a:rPr lang="en-US" sz="1704"/>
              <a:t> new languages to DBpedia 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b="1" lang="en-US" sz="1704"/>
              <a:t>Augment</a:t>
            </a:r>
            <a:r>
              <a:rPr lang="en-US" sz="1704"/>
              <a:t> Wikipedia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b="1" lang="en-US" sz="1704"/>
              <a:t>Demonstration</a:t>
            </a:r>
            <a:r>
              <a:rPr lang="en-US" sz="1704"/>
              <a:t> of the magnitude of enhancement</a:t>
            </a:r>
            <a:endParaRPr/>
          </a:p>
          <a:p>
            <a:pPr indent="-154781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None/>
            </a:pPr>
            <a:r>
              <a:t/>
            </a:r>
            <a:endParaRPr sz="1550"/>
          </a:p>
        </p:txBody>
      </p:sp>
      <p:sp>
        <p:nvSpPr>
          <p:cNvPr id="240" name="Google Shape;240;p22"/>
          <p:cNvSpPr txBox="1"/>
          <p:nvPr/>
        </p:nvSpPr>
        <p:spPr>
          <a:xfrm>
            <a:off x="524936" y="4616622"/>
            <a:ext cx="8094131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[11] M. T. M. Ankon, S. N. Tumpa, and M. M. Ali, “A multilingual ontology based framework for wikipedia entry augmentation,” in Computer and Information Technology (ICCIT), 2016 19th International Conference on, pp. 541–545, IEEE, 2016.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[16] M. T. M. Ankon and M. M. Ali, “Wikipedia entry augmentation by sub-merging entities based on multilingual ontology,” in Informatics, Electronics and Vision &amp; 2017 7</a:t>
            </a:r>
            <a:r>
              <a:rPr baseline="30000"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</a:t>
            </a: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International Symposium in Computational Medical and Health Technology (ICIEV-ISCMHT), 2017 6th International Conference on, pp. 1–6, IEEE, 2017.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3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Objectives</a:t>
            </a:r>
            <a:endParaRPr sz="2970"/>
          </a:p>
        </p:txBody>
      </p:sp>
      <p:sp>
        <p:nvSpPr>
          <p:cNvPr id="247" name="Google Shape;247;p23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8" name="Google Shape;248;p23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7"/>
              <a:buChar char="⚫"/>
            </a:pPr>
            <a:r>
              <a:rPr b="1" lang="en-US" sz="1890"/>
              <a:t>Hypothesizing a framework </a:t>
            </a:r>
            <a:r>
              <a:rPr lang="en-US" sz="1890"/>
              <a:t>for the multilingual ontology.</a:t>
            </a:r>
            <a:endParaRPr/>
          </a:p>
          <a:p>
            <a:pPr indent="-172307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None/>
            </a:pPr>
            <a:r>
              <a:t/>
            </a:r>
            <a:endParaRPr sz="1890"/>
          </a:p>
          <a:p>
            <a:pPr indent="-274320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Establish a </a:t>
            </a:r>
            <a:r>
              <a:rPr b="1" lang="en-US" sz="1890"/>
              <a:t>generalized system </a:t>
            </a:r>
            <a:r>
              <a:rPr lang="en-US" sz="1890"/>
              <a:t>that can create language independent data sets, aligned with the framework proposed for multilingual ontology.</a:t>
            </a:r>
            <a:endParaRPr/>
          </a:p>
          <a:p>
            <a:pPr indent="-172307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None/>
            </a:pPr>
            <a:r>
              <a:t/>
            </a:r>
            <a:endParaRPr sz="1890"/>
          </a:p>
          <a:p>
            <a:pPr indent="-274320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Generate single, rich and extract worthy </a:t>
            </a:r>
            <a:r>
              <a:rPr b="1" lang="en-US" sz="1890"/>
              <a:t>data set</a:t>
            </a:r>
            <a:r>
              <a:rPr lang="en-US" sz="1890"/>
              <a:t> by ensuring the best of quality through the formulation and implementation of a set of </a:t>
            </a:r>
            <a:r>
              <a:rPr b="1" lang="en-US" sz="1890"/>
              <a:t>semantic rules</a:t>
            </a:r>
            <a:r>
              <a:rPr lang="en-US" sz="1890"/>
              <a:t>.</a:t>
            </a:r>
            <a:endParaRPr/>
          </a:p>
          <a:p>
            <a:pPr indent="-172307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None/>
            </a:pPr>
            <a:r>
              <a:t/>
            </a:r>
            <a:endParaRPr sz="1890"/>
          </a:p>
          <a:p>
            <a:pPr indent="-274320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Char char="⚫"/>
            </a:pPr>
            <a:r>
              <a:rPr b="1" lang="en-US" sz="1890"/>
              <a:t>Augment Wikipedia </a:t>
            </a:r>
            <a:r>
              <a:rPr lang="en-US" sz="1890"/>
              <a:t>entries with the help of the generated data sets</a:t>
            </a:r>
            <a:endParaRPr sz="189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Summary of Contributions</a:t>
            </a:r>
            <a:endParaRPr sz="2970"/>
          </a:p>
        </p:txBody>
      </p:sp>
      <p:sp>
        <p:nvSpPr>
          <p:cNvPr id="255" name="Google Shape;255;p24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6" name="Google Shape;256;p24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A framework that is able to handle adaptations due to update of existing resources and addition of new language to the existing multilingual ontology.</a:t>
            </a:r>
            <a:endParaRPr/>
          </a:p>
          <a:p>
            <a:pPr indent="-172307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None/>
            </a:pPr>
            <a:r>
              <a:t/>
            </a:r>
            <a:endParaRPr sz="1890"/>
          </a:p>
          <a:p>
            <a:pPr indent="-274320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A web based system that can prepare a rich and efficient data set by merging resources from the resources of two languages.</a:t>
            </a:r>
            <a:endParaRPr/>
          </a:p>
          <a:p>
            <a:pPr indent="-172307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None/>
            </a:pPr>
            <a:r>
              <a:t/>
            </a:r>
            <a:endParaRPr sz="1890"/>
          </a:p>
          <a:p>
            <a:pPr indent="-274320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A set of semantic rules that ensures that the generated data set are of highest efficiency.</a:t>
            </a:r>
            <a:endParaRPr/>
          </a:p>
          <a:p>
            <a:pPr indent="-172307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None/>
            </a:pPr>
            <a:r>
              <a:t/>
            </a:r>
            <a:endParaRPr sz="1890"/>
          </a:p>
          <a:p>
            <a:pPr indent="-274320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The passive motive of giving a strong base to any new language that is to be brought under the domain of the multilingual ontology.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5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Current Status</a:t>
            </a:r>
            <a:endParaRPr sz="2970"/>
          </a:p>
        </p:txBody>
      </p:sp>
      <p:sp>
        <p:nvSpPr>
          <p:cNvPr id="263" name="Google Shape;263;p25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4" name="Google Shape;264;p25"/>
          <p:cNvSpPr txBox="1"/>
          <p:nvPr>
            <p:ph idx="1" type="body"/>
          </p:nvPr>
        </p:nvSpPr>
        <p:spPr>
          <a:xfrm>
            <a:off x="301752" y="1145286"/>
            <a:ext cx="8503920" cy="21335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Present statistics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Cross language linking between similar entities [19]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lang="en-US"/>
              <a:t>English “Rice” with Bengali “চাল”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Localized and canonicalized data sets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Extent of mapping between English and Bengali entities</a:t>
            </a:r>
            <a:endParaRPr/>
          </a:p>
        </p:txBody>
      </p:sp>
      <p:pic>
        <p:nvPicPr>
          <p:cNvPr descr="Screen Shot 2018-06-23 at 1.56.41 AM.png" id="265" name="Google Shape;26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305" y="3278869"/>
            <a:ext cx="8286117" cy="1115439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5"/>
          <p:cNvSpPr txBox="1"/>
          <p:nvPr/>
        </p:nvSpPr>
        <p:spPr>
          <a:xfrm>
            <a:off x="524936" y="4794429"/>
            <a:ext cx="809413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[19] Wikipedia, “Rice — Wikipedia, the free encyclopedia.” </a:t>
            </a:r>
            <a:r>
              <a:rPr lang="en-US" sz="800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4"/>
              </a:rPr>
              <a:t>http://en.wikipedia.org/w/index.php?title=Rice&amp;oldid=723842664</a:t>
            </a: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2016. [Online; accessed 18-June-2017].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6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Current Status (continued)</a:t>
            </a:r>
            <a:endParaRPr sz="2970"/>
          </a:p>
        </p:txBody>
      </p:sp>
      <p:sp>
        <p:nvSpPr>
          <p:cNvPr id="272" name="Google Shape;272;p26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3" name="Google Shape;273;p26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Mapping of multiple languages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lang="en-US"/>
              <a:t>Similar example of English “Rice” with Bengali “চাল”</a:t>
            </a:r>
            <a:endParaRPr/>
          </a:p>
          <a:p>
            <a:pPr indent="-176530" lvl="1" marL="548640" rtl="0" algn="l">
              <a:spcBef>
                <a:spcPts val="440"/>
              </a:spcBef>
              <a:spcAft>
                <a:spcPts val="0"/>
              </a:spcAft>
              <a:buSzPts val="1540"/>
              <a:buNone/>
            </a:pPr>
            <a:r>
              <a:t/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Translation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b="1" lang="en-US"/>
              <a:t>Dictionaries</a:t>
            </a:r>
            <a:r>
              <a:rPr lang="en-US"/>
              <a:t> acting as data sets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lang="en-US"/>
              <a:t>Direct </a:t>
            </a:r>
            <a:r>
              <a:rPr b="1" lang="en-US"/>
              <a:t>translation</a:t>
            </a:r>
            <a:r>
              <a:rPr lang="en-US"/>
              <a:t> from English to any other language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b="1" lang="en-US"/>
              <a:t>Extend</a:t>
            </a:r>
            <a:r>
              <a:rPr lang="en-US"/>
              <a:t> mapping with reference to English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b="1" lang="en-US"/>
              <a:t>Loss</a:t>
            </a:r>
            <a:r>
              <a:rPr lang="en-US"/>
              <a:t> of the required structured formatting [9]</a:t>
            </a:r>
            <a:endParaRPr/>
          </a:p>
        </p:txBody>
      </p:sp>
      <p:sp>
        <p:nvSpPr>
          <p:cNvPr id="274" name="Google Shape;274;p26"/>
          <p:cNvSpPr txBox="1"/>
          <p:nvPr/>
        </p:nvSpPr>
        <p:spPr>
          <a:xfrm>
            <a:off x="524936" y="4743627"/>
            <a:ext cx="809413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[9] J. Lehmann, R. Isele, M. Jakob, A. Jentzsch, D. Kontokostas, P. N. Mendes, S. Hellmann, M. Morsey, P. van Kleef, S. Auer, et al., “DBpedia–a large-scale, multilingual knowledge base extracted from Wikipedia,” Semantic Web, vol. 6, no. 2, pp. 167–195, 2015.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7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Current Status (continued)</a:t>
            </a:r>
            <a:endParaRPr sz="2970"/>
          </a:p>
        </p:txBody>
      </p:sp>
      <p:sp>
        <p:nvSpPr>
          <p:cNvPr id="280" name="Google Shape;280;p27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1" name="Google Shape;281;p27"/>
          <p:cNvSpPr txBox="1"/>
          <p:nvPr>
            <p:ph idx="1" type="body"/>
          </p:nvPr>
        </p:nvSpPr>
        <p:spPr>
          <a:xfrm>
            <a:off x="301752" y="1145286"/>
            <a:ext cx="8503920" cy="1781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Mapping of multiple languages</a:t>
            </a:r>
            <a:endParaRPr/>
          </a:p>
          <a:p>
            <a:pPr indent="-228600" lvl="2" marL="822960" rtl="0" algn="l">
              <a:lnSpc>
                <a:spcPct val="90000"/>
              </a:lnSpc>
              <a:spcBef>
                <a:spcPts val="370"/>
              </a:spcBef>
              <a:spcAft>
                <a:spcPts val="0"/>
              </a:spcAft>
              <a:buSzPts val="1388"/>
              <a:buChar char="⯍"/>
            </a:pPr>
            <a:r>
              <a:rPr lang="en-US" sz="1850"/>
              <a:t>Similar example of English “Rice” with Bengali “চাল”</a:t>
            </a:r>
            <a:endParaRPr sz="1850"/>
          </a:p>
          <a:p>
            <a:pPr indent="-183864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None/>
            </a:pPr>
            <a:r>
              <a:t/>
            </a:r>
            <a:endParaRPr sz="2035"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Structural mapping</a:t>
            </a:r>
            <a:endParaRPr/>
          </a:p>
          <a:p>
            <a:pPr indent="-228600" lvl="2" marL="822960" rtl="0" algn="l">
              <a:lnSpc>
                <a:spcPct val="90000"/>
              </a:lnSpc>
              <a:spcBef>
                <a:spcPts val="370"/>
              </a:spcBef>
              <a:spcAft>
                <a:spcPts val="0"/>
              </a:spcAft>
              <a:buSzPts val="1388"/>
              <a:buChar char="⯍"/>
            </a:pPr>
            <a:r>
              <a:rPr b="1" lang="en-US" sz="1850"/>
              <a:t>Standard</a:t>
            </a:r>
            <a:r>
              <a:rPr lang="en-US" sz="1850"/>
              <a:t> way of mapping</a:t>
            </a:r>
            <a:endParaRPr/>
          </a:p>
          <a:p>
            <a:pPr indent="-140493" lvl="2" marL="822960" rtl="0" algn="l">
              <a:lnSpc>
                <a:spcPct val="90000"/>
              </a:lnSpc>
              <a:spcBef>
                <a:spcPts val="370"/>
              </a:spcBef>
              <a:spcAft>
                <a:spcPts val="0"/>
              </a:spcAft>
              <a:buSzPts val="1388"/>
              <a:buNone/>
            </a:pPr>
            <a:r>
              <a:t/>
            </a:r>
            <a:endParaRPr sz="1850"/>
          </a:p>
        </p:txBody>
      </p:sp>
      <p:pic>
        <p:nvPicPr>
          <p:cNvPr descr="Screen Shot 2018-06-23 at 2.03.28 AM.png" id="282" name="Google Shape;28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7734" y="2925980"/>
            <a:ext cx="5162552" cy="1815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Current Status (continued)</a:t>
            </a:r>
            <a:endParaRPr sz="2970"/>
          </a:p>
        </p:txBody>
      </p:sp>
      <p:sp>
        <p:nvSpPr>
          <p:cNvPr id="288" name="Google Shape;288;p28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9" name="Google Shape;289;p28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Mapping of multiple languages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lang="en-US"/>
              <a:t>Similar example of English “Rice” with Bengali “চাল”</a:t>
            </a:r>
            <a:endParaRPr/>
          </a:p>
          <a:p>
            <a:pPr indent="-176530" lvl="1" marL="548640" rtl="0" algn="l">
              <a:spcBef>
                <a:spcPts val="440"/>
              </a:spcBef>
              <a:spcAft>
                <a:spcPts val="0"/>
              </a:spcAft>
              <a:buSzPts val="1540"/>
              <a:buNone/>
            </a:pPr>
            <a:r>
              <a:t/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Structural mapping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b="1" lang="en-US"/>
              <a:t>Infoboxes</a:t>
            </a:r>
            <a:r>
              <a:rPr lang="en-US"/>
              <a:t> acting as source for data extraction [20]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b="1" lang="en-US"/>
              <a:t>Two extraction techniques</a:t>
            </a:r>
            <a:r>
              <a:rPr lang="en-US"/>
              <a:t> used most commonly [9]</a:t>
            </a:r>
            <a:endParaRPr/>
          </a:p>
          <a:p>
            <a:pPr indent="-133350" lvl="2" marL="822960" rtl="0" algn="l"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290" name="Google Shape;290;p28"/>
          <p:cNvSpPr txBox="1"/>
          <p:nvPr/>
        </p:nvSpPr>
        <p:spPr>
          <a:xfrm>
            <a:off x="524936" y="4608155"/>
            <a:ext cx="8094131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[9] J. Lehmann, R. Isele, M. Jakob, A. Jentzsch, D. Kontokostas, P. N. Mendes, S. Hellmann, M. Morsey, P. van Kleef, S. Auer, et al., “DBpedia–a large-scale, multilingual knowledge base extracted from Wikipedia,” Semantic Web, vol. 6, no. 2, pp. 167–195, 2015.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[20] Wikipedia, “Help:Infobox— Wikipedia, the free encyclopedia.”http://en.wikipedia.org/w/index.php?title=Help%3AInfobox&amp;oldid=719256926, 2016. [Online; accessed 04-June-2017].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9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Structural Mapping</a:t>
            </a:r>
            <a:endParaRPr sz="2970"/>
          </a:p>
        </p:txBody>
      </p:sp>
      <p:sp>
        <p:nvSpPr>
          <p:cNvPr id="297" name="Google Shape;297;p29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8" name="Google Shape;298;p29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Raw infobox extraction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b="1" lang="en-US" sz="1704"/>
              <a:t>Direct mapping </a:t>
            </a:r>
            <a:r>
              <a:rPr lang="en-US" sz="1704"/>
              <a:t>from infobox to RDF statements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Generic </a:t>
            </a:r>
            <a:r>
              <a:rPr b="1" lang="en-US" sz="1704"/>
              <a:t>heuristic</a:t>
            </a:r>
            <a:r>
              <a:rPr lang="en-US" sz="1704"/>
              <a:t> based algorithm used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Data </a:t>
            </a:r>
            <a:r>
              <a:rPr b="1" lang="en-US" sz="1704"/>
              <a:t>redundancy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“name” and “title” considered as different properties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b="1" lang="en-US" sz="1704"/>
              <a:t>Lack</a:t>
            </a:r>
            <a:r>
              <a:rPr lang="en-US" sz="1704"/>
              <a:t> of classification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Data may not belong to any classes in DBpedia</a:t>
            </a:r>
            <a:endParaRPr sz="1550"/>
          </a:p>
          <a:p>
            <a:pPr indent="-161404" lvl="0" marL="274320" rtl="0" algn="l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None/>
            </a:pPr>
            <a:r>
              <a:t/>
            </a:r>
            <a:endParaRPr sz="2092"/>
          </a:p>
          <a:p>
            <a:pPr indent="-274320" lvl="0" marL="274320" rtl="0" algn="l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Mapping-based infobox extraction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Data extraction from </a:t>
            </a:r>
            <a:r>
              <a:rPr b="1" lang="en-US" sz="1704"/>
              <a:t>selected</a:t>
            </a:r>
            <a:r>
              <a:rPr lang="en-US" sz="1704"/>
              <a:t> infoboxes</a:t>
            </a:r>
            <a:endParaRPr sz="1704"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Need existence of mapping between Wikipedia and DBpedia</a:t>
            </a:r>
            <a:endParaRPr sz="1550"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b="1" lang="en-US" sz="1704"/>
              <a:t>Improved</a:t>
            </a:r>
            <a:r>
              <a:rPr lang="en-US" sz="1704"/>
              <a:t> quality of extracted data</a:t>
            </a:r>
            <a:endParaRPr sz="1704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0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Depiction of Entities of Different Languages</a:t>
            </a:r>
            <a:endParaRPr sz="2970"/>
          </a:p>
        </p:txBody>
      </p:sp>
      <p:sp>
        <p:nvSpPr>
          <p:cNvPr id="304" name="Google Shape;304;p30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5" name="Google Shape;305;p30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Statistics of Wikipedia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Started with English only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English still the richest [24]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290 languages integrated [24]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Only 15 languages with more than million entities [25]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Numbers falter when canonicalized data is considered [2,3]</a:t>
            </a:r>
            <a:endParaRPr/>
          </a:p>
        </p:txBody>
      </p:sp>
      <p:sp>
        <p:nvSpPr>
          <p:cNvPr id="306" name="Google Shape;306;p30"/>
          <p:cNvSpPr txBox="1"/>
          <p:nvPr/>
        </p:nvSpPr>
        <p:spPr>
          <a:xfrm>
            <a:off x="524936" y="4591221"/>
            <a:ext cx="8094131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[2] K. Katzner, The languages of the world. Routledge, 2002.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[3] J. Aitchison, Language change: progress or decay? Cambridge University Press, 2001.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[24] Wikipedia, “Wikipedia —Wikipedia, the free encyclopedia.” https://en.wikipedia.org/wiki/Wikipedia, 2018. [Online; accessed 17-April-2018].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[25] Wikipedia, “Home — Wikipedia, the free encyclopedia.” https://www.wikipedia.org/, 2018. [Online; accessed 17-April-2018].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1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Depiction of Entities of Different Languages</a:t>
            </a:r>
            <a:endParaRPr/>
          </a:p>
        </p:txBody>
      </p:sp>
      <p:pic>
        <p:nvPicPr>
          <p:cNvPr descr="Screen Shot 2017-07-08 at 3.13.41 AM.png" id="312" name="Google Shape;31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680" y="1315397"/>
            <a:ext cx="8836152" cy="283980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1"/>
          <p:cNvSpPr txBox="1"/>
          <p:nvPr/>
        </p:nvSpPr>
        <p:spPr>
          <a:xfrm>
            <a:off x="622415" y="4280928"/>
            <a:ext cx="807993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Comparison among the nine most spoken languages [12], [13] with respect to the available resources in DBpedia [14].</a:t>
            </a:r>
            <a:endParaRPr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4" name="Google Shape;314;p31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5" name="Google Shape;315;p31"/>
          <p:cNvSpPr txBox="1"/>
          <p:nvPr/>
        </p:nvSpPr>
        <p:spPr>
          <a:xfrm>
            <a:off x="524936" y="4591221"/>
            <a:ext cx="8094131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[12] F. Giunchiglia, M. Yatskevich, P. Avesani, and P. Shvaiko, “A large scale dataset for the evaluation of ontology matching systems,” tech. rep., University of Trento, 2008.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[13] J. Euzenat, C. Meilicke, H. Stuckenschmidt, P. Shvaiko, and C. Trojahn, “Ontology alignment evaluation initiative: six years of experience,” in Journal on data semantics XV, pp. 158–192, Springer, 2011.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[14] G. Rizzo, Knowledge extraction from unstructured data and classification through distributed ontologies. PhD thesis, Politecnico di Torino, 2012.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Acknowledgements</a:t>
            </a:r>
            <a:endParaRPr sz="2970"/>
          </a:p>
        </p:txBody>
      </p:sp>
      <p:sp>
        <p:nvSpPr>
          <p:cNvPr id="175" name="Google Shape;175;p14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6" name="Google Shape;176;p14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All the appraisals belong to the Almighty ALLAH</a:t>
            </a:r>
            <a:endParaRPr/>
          </a:p>
          <a:p>
            <a:pPr indent="-274320" lvl="0" marL="274320" rtl="0" algn="l"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Gratitude to my respected supervisor</a:t>
            </a:r>
            <a:endParaRPr/>
          </a:p>
          <a:p>
            <a:pPr indent="-274320" lvl="0" marL="274320" rtl="0" algn="l"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Gratitude to my parents and other family members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2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Depiction of Entities of Different Languages</a:t>
            </a:r>
            <a:endParaRPr sz="2970"/>
          </a:p>
        </p:txBody>
      </p:sp>
      <p:sp>
        <p:nvSpPr>
          <p:cNvPr id="322" name="Google Shape;322;p32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3" name="Google Shape;323;p32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DBpedia [9]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08"/>
              </a:spcBef>
              <a:spcAft>
                <a:spcPts val="0"/>
              </a:spcAft>
              <a:buSzPts val="1078"/>
              <a:buChar char="⚪"/>
            </a:pPr>
            <a:r>
              <a:rPr lang="en-US" sz="1540"/>
              <a:t>Localized data set: </a:t>
            </a:r>
            <a:r>
              <a:rPr b="1" lang="en-US" sz="1540"/>
              <a:t>No links or maps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08"/>
              </a:spcBef>
              <a:spcAft>
                <a:spcPts val="0"/>
              </a:spcAft>
              <a:buSzPts val="1078"/>
              <a:buChar char="⚪"/>
            </a:pPr>
            <a:r>
              <a:rPr lang="en-US" sz="1540"/>
              <a:t>Canonicalized data set: </a:t>
            </a:r>
            <a:r>
              <a:rPr b="1" lang="en-US" sz="1540"/>
              <a:t>Equivalent pages in Wikipedia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08"/>
              </a:spcBef>
              <a:spcAft>
                <a:spcPts val="0"/>
              </a:spcAft>
              <a:buSzPts val="1078"/>
              <a:buChar char="⚪"/>
            </a:pPr>
            <a:r>
              <a:rPr lang="en-US" sz="1540"/>
              <a:t>URI derivation: </a:t>
            </a:r>
            <a:r>
              <a:rPr lang="en-US" sz="1540" u="sng">
                <a:solidFill>
                  <a:schemeClr val="hlink"/>
                </a:solidFill>
                <a:hlinkClick r:id="rId3"/>
              </a:rPr>
              <a:t>http://dbpedia.org/resource/</a:t>
            </a:r>
            <a:r>
              <a:rPr lang="en-US" sz="1540"/>
              <a:t> [4]</a:t>
            </a:r>
            <a:endParaRPr/>
          </a:p>
          <a:p>
            <a:pPr indent="-205867" lvl="1" marL="548640" rtl="0" algn="l">
              <a:lnSpc>
                <a:spcPct val="80000"/>
              </a:lnSpc>
              <a:spcBef>
                <a:spcPts val="308"/>
              </a:spcBef>
              <a:spcAft>
                <a:spcPts val="0"/>
              </a:spcAft>
              <a:buSzPts val="1078"/>
              <a:buNone/>
            </a:pPr>
            <a:r>
              <a:t/>
            </a:r>
            <a:endParaRPr sz="1540"/>
          </a:p>
          <a:p>
            <a:pPr indent="-274320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Issue for localized data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08"/>
              </a:spcBef>
              <a:spcAft>
                <a:spcPts val="0"/>
              </a:spcAft>
              <a:buSzPts val="1078"/>
              <a:buChar char="⚪"/>
            </a:pPr>
            <a:r>
              <a:rPr b="1" lang="en-US" sz="1540"/>
              <a:t>Localized</a:t>
            </a:r>
            <a:r>
              <a:rPr lang="en-US" sz="1540"/>
              <a:t> URIs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08"/>
              </a:spcBef>
              <a:spcAft>
                <a:spcPts val="0"/>
              </a:spcAft>
              <a:buSzPts val="1078"/>
              <a:buChar char="⚪"/>
            </a:pPr>
            <a:r>
              <a:rPr b="1" lang="en-US" sz="1540"/>
              <a:t>Multiple</a:t>
            </a:r>
            <a:r>
              <a:rPr lang="en-US" sz="1540"/>
              <a:t> URIs for same entity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SzPts val="1050"/>
              <a:buChar char="⯍"/>
            </a:pPr>
            <a:r>
              <a:rPr lang="en-US" sz="1400" u="sng">
                <a:solidFill>
                  <a:schemeClr val="hlink"/>
                </a:solidFill>
                <a:hlinkClick r:id="rId4"/>
              </a:rPr>
              <a:t>http://es.dbpedia.org/page/Earth</a:t>
            </a:r>
            <a:r>
              <a:rPr lang="en-US" sz="1400"/>
              <a:t>/origen</a:t>
            </a:r>
            <a:endParaRPr sz="1400"/>
          </a:p>
          <a:p>
            <a:pPr indent="-228600" lvl="2" marL="82296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SzPts val="1050"/>
              <a:buChar char="⯍"/>
            </a:pPr>
            <a:r>
              <a:rPr lang="en-US" sz="1400"/>
              <a:t>English DBpedia: origin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08"/>
              </a:spcBef>
              <a:spcAft>
                <a:spcPts val="0"/>
              </a:spcAft>
              <a:buSzPts val="1078"/>
              <a:buChar char="⚪"/>
            </a:pPr>
            <a:r>
              <a:rPr lang="en-US" sz="1540"/>
              <a:t>Infobox extraction technique [17]</a:t>
            </a:r>
            <a:endParaRPr sz="1540"/>
          </a:p>
          <a:p>
            <a:pPr indent="-228600" lvl="2" marL="82296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SzPts val="1050"/>
              <a:buChar char="⯍"/>
            </a:pPr>
            <a:r>
              <a:rPr lang="en-US" sz="1400"/>
              <a:t>Mapping-based extraction: applicable for the </a:t>
            </a:r>
            <a:r>
              <a:rPr b="1" lang="en-US" sz="1400"/>
              <a:t>mapped entities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SzPts val="1050"/>
              <a:buChar char="⯍"/>
            </a:pPr>
            <a:r>
              <a:rPr lang="en-US" sz="1400"/>
              <a:t>Raw infobox extraction: provides </a:t>
            </a:r>
            <a:r>
              <a:rPr b="1" lang="en-US" sz="1400"/>
              <a:t>jumble</a:t>
            </a:r>
            <a:r>
              <a:rPr lang="en-US" sz="1400"/>
              <a:t> of references [14]</a:t>
            </a:r>
            <a:endParaRPr sz="1400"/>
          </a:p>
          <a:p>
            <a:pPr indent="-228600" lvl="2" marL="822960" rtl="0" algn="l">
              <a:lnSpc>
                <a:spcPct val="80000"/>
              </a:lnSpc>
              <a:spcBef>
                <a:spcPts val="280"/>
              </a:spcBef>
              <a:spcAft>
                <a:spcPts val="0"/>
              </a:spcAft>
              <a:buSzPts val="1050"/>
              <a:buChar char="⯍"/>
            </a:pPr>
            <a:r>
              <a:rPr b="1" lang="en-US" sz="1400"/>
              <a:t>53 languages </a:t>
            </a:r>
            <a:r>
              <a:rPr lang="en-US" sz="1400"/>
              <a:t>can be extracted</a:t>
            </a:r>
            <a:endParaRPr sz="1400"/>
          </a:p>
        </p:txBody>
      </p:sp>
      <p:sp>
        <p:nvSpPr>
          <p:cNvPr id="324" name="Google Shape;324;p32"/>
          <p:cNvSpPr txBox="1"/>
          <p:nvPr/>
        </p:nvSpPr>
        <p:spPr>
          <a:xfrm>
            <a:off x="524936" y="4599688"/>
            <a:ext cx="8094131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[4] dbpedia.org, “DBpedia 2016-04 Statistics.”http://wiki.dbpedia.org/dbpedia-2016-04-statistics. [Online; accessed 17-June-2017].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[14] G. Rizzo, Knowledge extraction from unstructured data and classification through distributed ontologies. PhD thesis, Politecnico di Torino, 2012.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[17] M. Morsey, J. Lehmann, S. Auer, C. Stadler, and S. Hellmann, “Dbpedia and the live extraction of structured data from wikipedia,” Program, vol. 46, no. 2, pp. 157–181, 2012.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Related Works</a:t>
            </a:r>
            <a:endParaRPr sz="2970"/>
          </a:p>
        </p:txBody>
      </p:sp>
      <p:sp>
        <p:nvSpPr>
          <p:cNvPr id="330" name="Google Shape;330;p33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1" name="Google Shape;331;p33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Live extraction of structured data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b="1" lang="en-US" sz="1704"/>
              <a:t>High operational cost </a:t>
            </a:r>
            <a:r>
              <a:rPr lang="en-US" sz="1704"/>
              <a:t>to extract data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Concerned with data added to Wikipedia in real time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Enhances the ontology </a:t>
            </a:r>
            <a:r>
              <a:rPr b="1" lang="en-US" sz="1704"/>
              <a:t>on the go </a:t>
            </a:r>
            <a:r>
              <a:rPr lang="en-US" sz="1704"/>
              <a:t>[17]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Termed as DBpedia-Live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Focuses on timely synchronization</a:t>
            </a:r>
            <a:endParaRPr/>
          </a:p>
          <a:p>
            <a:pPr indent="-198532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4"/>
              <a:buNone/>
            </a:pPr>
            <a:r>
              <a:t/>
            </a:r>
            <a:endParaRPr sz="1704"/>
          </a:p>
          <a:p>
            <a:pPr indent="-274320" lvl="0" marL="274320" rtl="0" algn="l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Search engine for DBpedia</a:t>
            </a:r>
            <a:endParaRPr sz="2092"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b="1" lang="en-US" sz="1704"/>
              <a:t>Alternative</a:t>
            </a:r>
            <a:r>
              <a:rPr lang="en-US" sz="1704"/>
              <a:t> of SPARQL queries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Introduction of </a:t>
            </a:r>
            <a:r>
              <a:rPr b="1" lang="en-US" sz="1704"/>
              <a:t>DBpediaSearch</a:t>
            </a:r>
            <a:endParaRPr b="1" sz="1704"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Allows </a:t>
            </a:r>
            <a:r>
              <a:rPr b="1" lang="en-US" sz="1704"/>
              <a:t>human understandable </a:t>
            </a:r>
            <a:r>
              <a:rPr lang="en-US" sz="1704"/>
              <a:t>keywords [21]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b="1" lang="en-US" sz="1704"/>
              <a:t>Generic search </a:t>
            </a:r>
            <a:r>
              <a:rPr lang="en-US" sz="1704"/>
              <a:t>results displayed</a:t>
            </a:r>
            <a:endParaRPr/>
          </a:p>
          <a:p>
            <a:pPr indent="-161404" lvl="0" marL="274320" rtl="0" algn="l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None/>
            </a:pPr>
            <a:r>
              <a:t/>
            </a:r>
            <a:endParaRPr sz="2092"/>
          </a:p>
        </p:txBody>
      </p:sp>
      <p:sp>
        <p:nvSpPr>
          <p:cNvPr id="332" name="Google Shape;332;p33"/>
          <p:cNvSpPr txBox="1"/>
          <p:nvPr/>
        </p:nvSpPr>
        <p:spPr>
          <a:xfrm>
            <a:off x="524936" y="4709759"/>
            <a:ext cx="809413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[17] M. Morsey, J. Lehmann, S. Auer, C. Stadler, and S. Hellmann, “Dbpedia and the live extraction of structured data from wikipedia,” Program, vol. 46, no. 2, pp. 157–181, 2012.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[21] H. K. Arnaout, DBpediaSearch: an effective search engine for DBpedia. PhD thesis, American University of Beirut, 2018.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4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Related Works (continued)</a:t>
            </a:r>
            <a:endParaRPr sz="2970"/>
          </a:p>
        </p:txBody>
      </p:sp>
      <p:sp>
        <p:nvSpPr>
          <p:cNvPr id="338" name="Google Shape;338;p34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9" name="Google Shape;339;p34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Augmentation of a feature set using linked open data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Focuses on </a:t>
            </a:r>
            <a:r>
              <a:rPr b="1" lang="en-US" sz="2035"/>
              <a:t>specific type </a:t>
            </a:r>
            <a:r>
              <a:rPr lang="en-US" sz="2035"/>
              <a:t>of data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Reference focused on </a:t>
            </a:r>
            <a:r>
              <a:rPr b="1" i="1" lang="en-US" sz="2035"/>
              <a:t>MovieTweetings</a:t>
            </a:r>
            <a:endParaRPr b="1" i="1" sz="2035"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Extracted data </a:t>
            </a:r>
            <a:r>
              <a:rPr b="1" lang="en-US" sz="2035"/>
              <a:t>added</a:t>
            </a:r>
            <a:r>
              <a:rPr lang="en-US" sz="2035"/>
              <a:t> to current multilingual ontology [22]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The knowledge may </a:t>
            </a:r>
            <a:r>
              <a:rPr b="1" lang="en-US" sz="2035"/>
              <a:t>not be structured</a:t>
            </a:r>
            <a:endParaRPr/>
          </a:p>
          <a:p>
            <a:pPr indent="-183864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None/>
            </a:pPr>
            <a:r>
              <a:t/>
            </a:r>
            <a:endParaRPr sz="2035"/>
          </a:p>
          <a:p>
            <a:pPr indent="-274320" lvl="0" marL="274320" rtl="0" algn="l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Matching HTML tables to DBpedia</a:t>
            </a:r>
            <a:endParaRPr sz="2497"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Uses </a:t>
            </a:r>
            <a:r>
              <a:rPr b="1" lang="en-US" sz="2035"/>
              <a:t>structure of programming languages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b="1" lang="en-US" sz="2035"/>
              <a:t>Links</a:t>
            </a:r>
            <a:r>
              <a:rPr lang="en-US" sz="2035"/>
              <a:t> the knowledge in HTML tables [23]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Process can be </a:t>
            </a:r>
            <a:r>
              <a:rPr b="1" lang="en-US" sz="2035"/>
              <a:t>utilized for other programming languages</a:t>
            </a:r>
            <a:endParaRPr b="1" sz="2035"/>
          </a:p>
        </p:txBody>
      </p:sp>
      <p:sp>
        <p:nvSpPr>
          <p:cNvPr id="340" name="Google Shape;340;p34"/>
          <p:cNvSpPr txBox="1"/>
          <p:nvPr/>
        </p:nvSpPr>
        <p:spPr>
          <a:xfrm>
            <a:off x="524936" y="4709759"/>
            <a:ext cx="809413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[22] J. Kuchar, “Augmenting a feature set of movies using linked open data.,” in Challenge+DC@ RuleML, 2015.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[23] D. Ritze, O. Lehmberg, and C. Bizer, “Matching html tables to dbpedia,” in Proceedings of the 5th International Conference on Web Intelligence, Mining and Semantics, p. 10, ACM, 2015.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5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Analytical Summary</a:t>
            </a:r>
            <a:endParaRPr sz="2970"/>
          </a:p>
        </p:txBody>
      </p:sp>
      <p:sp>
        <p:nvSpPr>
          <p:cNvPr id="347" name="Google Shape;347;p35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8" name="Google Shape;348;p35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62"/>
              <a:buChar char="⚫"/>
            </a:pPr>
            <a:r>
              <a:rPr lang="en-US" sz="1485"/>
              <a:t>Lot of research to </a:t>
            </a:r>
            <a:r>
              <a:rPr b="1" lang="en-US" sz="1485"/>
              <a:t>improve the process </a:t>
            </a:r>
            <a:r>
              <a:rPr lang="en-US" sz="1485"/>
              <a:t>of data extraction from DBpedia</a:t>
            </a:r>
            <a:endParaRPr sz="1485"/>
          </a:p>
          <a:p>
            <a:pPr indent="-194167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None/>
            </a:pPr>
            <a:r>
              <a:t/>
            </a:r>
            <a:endParaRPr sz="1485"/>
          </a:p>
          <a:p>
            <a:pPr indent="-274320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Char char="⚫"/>
            </a:pPr>
            <a:r>
              <a:rPr b="1" lang="en-US" sz="1485"/>
              <a:t>Structure of ontology </a:t>
            </a:r>
            <a:r>
              <a:rPr lang="en-US" sz="1485"/>
              <a:t>is quite significant</a:t>
            </a:r>
            <a:endParaRPr/>
          </a:p>
          <a:p>
            <a:pPr indent="-194167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None/>
            </a:pPr>
            <a:r>
              <a:t/>
            </a:r>
            <a:endParaRPr sz="1485"/>
          </a:p>
          <a:p>
            <a:pPr indent="-274320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Char char="⚫"/>
            </a:pPr>
            <a:r>
              <a:rPr b="1" lang="en-US" sz="1485"/>
              <a:t>Operational complexity </a:t>
            </a:r>
            <a:r>
              <a:rPr lang="en-US" sz="1485"/>
              <a:t>to fetch data is a major challenge</a:t>
            </a:r>
            <a:endParaRPr/>
          </a:p>
          <a:p>
            <a:pPr indent="-194167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None/>
            </a:pPr>
            <a:r>
              <a:t/>
            </a:r>
            <a:endParaRPr sz="1485"/>
          </a:p>
          <a:p>
            <a:pPr indent="-274320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Char char="⚫"/>
            </a:pPr>
            <a:r>
              <a:rPr lang="en-US" sz="1485"/>
              <a:t>All mapping techniques </a:t>
            </a:r>
            <a:r>
              <a:rPr b="1" lang="en-US" sz="1485"/>
              <a:t>dependent on the multilingual ontology</a:t>
            </a:r>
            <a:endParaRPr/>
          </a:p>
          <a:p>
            <a:pPr indent="-194167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None/>
            </a:pPr>
            <a:r>
              <a:t/>
            </a:r>
            <a:endParaRPr sz="1485"/>
          </a:p>
          <a:p>
            <a:pPr indent="-274320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Char char="⚫"/>
            </a:pPr>
            <a:r>
              <a:rPr lang="en-US" sz="1485"/>
              <a:t>Search engines and markup language mappings </a:t>
            </a:r>
            <a:r>
              <a:rPr b="1" lang="en-US" sz="1485"/>
              <a:t>cover a small portion </a:t>
            </a:r>
            <a:r>
              <a:rPr lang="en-US" sz="1485"/>
              <a:t>of the unstructured data</a:t>
            </a:r>
            <a:endParaRPr/>
          </a:p>
          <a:p>
            <a:pPr indent="-194167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None/>
            </a:pPr>
            <a:r>
              <a:t/>
            </a:r>
            <a:endParaRPr sz="1485"/>
          </a:p>
          <a:p>
            <a:pPr indent="-274320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Char char="⚫"/>
            </a:pPr>
            <a:r>
              <a:rPr lang="en-US" sz="1485"/>
              <a:t>Major </a:t>
            </a:r>
            <a:r>
              <a:rPr b="1" lang="en-US" sz="1485"/>
              <a:t>dependency on data sets</a:t>
            </a:r>
            <a:endParaRPr/>
          </a:p>
          <a:p>
            <a:pPr indent="-194167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None/>
            </a:pPr>
            <a:r>
              <a:t/>
            </a:r>
            <a:endParaRPr sz="1485"/>
          </a:p>
          <a:p>
            <a:pPr indent="-274320" lvl="0" marL="274320" rtl="0" algn="l">
              <a:lnSpc>
                <a:spcPct val="80000"/>
              </a:lnSpc>
              <a:spcBef>
                <a:spcPts val="297"/>
              </a:spcBef>
              <a:spcAft>
                <a:spcPts val="0"/>
              </a:spcAft>
              <a:buSzPts val="1262"/>
              <a:buChar char="⚫"/>
            </a:pPr>
            <a:r>
              <a:rPr lang="en-US" sz="1485"/>
              <a:t>Performance depending on </a:t>
            </a:r>
            <a:r>
              <a:rPr b="1" lang="en-US" sz="1485"/>
              <a:t>structure of the ontology</a:t>
            </a:r>
            <a:r>
              <a:rPr lang="en-US" sz="1485"/>
              <a:t> and level of </a:t>
            </a:r>
            <a:r>
              <a:rPr b="1" lang="en-US" sz="1485"/>
              <a:t>optimization of the data sets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Research Questions</a:t>
            </a:r>
            <a:endParaRPr sz="2970"/>
          </a:p>
        </p:txBody>
      </p:sp>
      <p:sp>
        <p:nvSpPr>
          <p:cNvPr id="355" name="Google Shape;355;p36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6" name="Google Shape;356;p36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Framework of ontology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Judged due to dependency on the ontology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Needs easier means of extraction</a:t>
            </a:r>
            <a:endParaRPr/>
          </a:p>
          <a:p>
            <a:pPr indent="-161404" lvl="0" marL="274320" rtl="0" algn="l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None/>
            </a:pPr>
            <a:r>
              <a:t/>
            </a:r>
            <a:endParaRPr sz="2092"/>
          </a:p>
          <a:p>
            <a:pPr indent="-274320" lvl="0" marL="274320" rtl="0" algn="l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Adaptation of new features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Ontology should provide more and more features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Should be able to adapt multiple languages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Should be able to adapt to changes and new additions</a:t>
            </a:r>
            <a:endParaRPr/>
          </a:p>
          <a:p>
            <a:pPr indent="-198532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4"/>
              <a:buNone/>
            </a:pPr>
            <a:r>
              <a:t/>
            </a:r>
            <a:endParaRPr sz="1704"/>
          </a:p>
          <a:p>
            <a:pPr indent="-274320" lvl="0" marL="274320" rtl="0" algn="l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Efficiency of data sets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Better data set -&gt; easier to extract knowledge</a:t>
            </a:r>
            <a:endParaRPr sz="1704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7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Motivation</a:t>
            </a:r>
            <a:endParaRPr sz="2970"/>
          </a:p>
        </p:txBody>
      </p:sp>
      <p:sp>
        <p:nvSpPr>
          <p:cNvPr id="362" name="Google Shape;362;p37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>
                <a:solidFill>
                  <a:srgbClr val="FF0000"/>
                </a:solidFill>
              </a:rPr>
              <a:t>Ways to upgrade the source data set for easy adaptation lacks in existence</a:t>
            </a:r>
            <a:endParaRPr/>
          </a:p>
          <a:p>
            <a:pPr indent="-128587" lvl="0" marL="274320" rtl="0" algn="l">
              <a:spcBef>
                <a:spcPts val="540"/>
              </a:spcBef>
              <a:spcAft>
                <a:spcPts val="0"/>
              </a:spcAft>
              <a:buSzPts val="2295"/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-274320" lvl="0" marL="274320" rtl="0" algn="l"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lang="en-US">
                <a:solidFill>
                  <a:srgbClr val="FF0000"/>
                </a:solidFill>
              </a:rPr>
              <a:t>A precise way to identify entities without redundancy still lacks in existence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63" name="Google Shape;363;p37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8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Motivation (continued)</a:t>
            </a:r>
            <a:endParaRPr sz="2970"/>
          </a:p>
        </p:txBody>
      </p:sp>
      <p:sp>
        <p:nvSpPr>
          <p:cNvPr id="369" name="Google Shape;369;p38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Screen Shot 2018-07-14 at 6.27.48 PM.png" id="370" name="Google Shape;37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61066" y="1229422"/>
            <a:ext cx="5654288" cy="3219803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38"/>
          <p:cNvSpPr txBox="1"/>
          <p:nvPr/>
        </p:nvSpPr>
        <p:spPr>
          <a:xfrm>
            <a:off x="3181463" y="4492823"/>
            <a:ext cx="278759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Fig. Wikipedia page for Rice (en)</a:t>
            </a:r>
            <a:endParaRPr sz="1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9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Motivation (continued)</a:t>
            </a:r>
            <a:endParaRPr sz="2970"/>
          </a:p>
        </p:txBody>
      </p:sp>
      <p:sp>
        <p:nvSpPr>
          <p:cNvPr id="377" name="Google Shape;377;p39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8" name="Google Shape;378;p39"/>
          <p:cNvSpPr txBox="1"/>
          <p:nvPr/>
        </p:nvSpPr>
        <p:spPr>
          <a:xfrm>
            <a:off x="3174581" y="4492823"/>
            <a:ext cx="280135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Fig. Wikipedia page for Rice (bn)</a:t>
            </a:r>
            <a:endParaRPr sz="1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Screen Shot 2018-07-14 at 6.36.10 PM.png" id="379" name="Google Shape;37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61066" y="1229422"/>
            <a:ext cx="5661192" cy="3219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0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Motivation (continued)</a:t>
            </a:r>
            <a:endParaRPr sz="2970"/>
          </a:p>
        </p:txBody>
      </p:sp>
      <p:sp>
        <p:nvSpPr>
          <p:cNvPr id="385" name="Google Shape;385;p40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Screen Shot 2018-07-14 at 6.31.44 PM.png" id="386" name="Google Shape;38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3539" y="991347"/>
            <a:ext cx="1519594" cy="406748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8-07-14 at 6.36.21 PM.png" id="387" name="Google Shape;387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97023" y="991346"/>
            <a:ext cx="2339129" cy="4067487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0"/>
          <p:cNvSpPr txBox="1"/>
          <p:nvPr/>
        </p:nvSpPr>
        <p:spPr>
          <a:xfrm>
            <a:off x="4195461" y="1895044"/>
            <a:ext cx="78551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English</a:t>
            </a:r>
            <a:endParaRPr sz="1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89" name="Google Shape;389;p40"/>
          <p:cNvSpPr txBox="1"/>
          <p:nvPr/>
        </p:nvSpPr>
        <p:spPr>
          <a:xfrm>
            <a:off x="5369517" y="2538511"/>
            <a:ext cx="78078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Bengali</a:t>
            </a:r>
            <a:endParaRPr sz="1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Screen Shot 2018-07-14 at 6.40.59 PM.png" id="390" name="Google Shape;390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0267" y="991346"/>
            <a:ext cx="2007158" cy="4067487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0"/>
          <p:cNvSpPr/>
          <p:nvPr/>
        </p:nvSpPr>
        <p:spPr>
          <a:xfrm>
            <a:off x="3970867" y="2015067"/>
            <a:ext cx="224594" cy="110066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D4725E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92" name="Google Shape;392;p40"/>
          <p:cNvSpPr/>
          <p:nvPr/>
        </p:nvSpPr>
        <p:spPr>
          <a:xfrm rot="10800000">
            <a:off x="6150300" y="2636391"/>
            <a:ext cx="224594" cy="110066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D4725E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1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Motivation</a:t>
            </a:r>
            <a:endParaRPr sz="2970"/>
          </a:p>
        </p:txBody>
      </p:sp>
      <p:sp>
        <p:nvSpPr>
          <p:cNvPr id="398" name="Google Shape;398;p41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2"/>
              <a:buChar char="⚫"/>
            </a:pPr>
            <a:r>
              <a:rPr lang="en-US" sz="2497">
                <a:solidFill>
                  <a:srgbClr val="FF0000"/>
                </a:solidFill>
              </a:rPr>
              <a:t>Had the data sources been merged/mapped, both the pages would have been able to host similar information</a:t>
            </a:r>
            <a:endParaRPr/>
          </a:p>
          <a:p>
            <a:pPr indent="-139544" lvl="0" marL="274320" rtl="0" algn="l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SzPts val="2122"/>
              <a:buNone/>
            </a:pPr>
            <a:r>
              <a:t/>
            </a:r>
            <a:endParaRPr sz="2497">
              <a:solidFill>
                <a:srgbClr val="FF0000"/>
              </a:solidFill>
            </a:endParaRPr>
          </a:p>
          <a:p>
            <a:pPr indent="-274320" lvl="0" marL="274320" rtl="0" algn="l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SzPts val="2122"/>
              <a:buChar char="⚫"/>
            </a:pPr>
            <a:r>
              <a:rPr lang="en-US" sz="2497">
                <a:solidFill>
                  <a:srgbClr val="FF0000"/>
                </a:solidFill>
              </a:rPr>
              <a:t>Only ensuring the data sets be fetched from a single source would bring in the entire knowledge base, mapping is not mandatory</a:t>
            </a:r>
            <a:endParaRPr/>
          </a:p>
          <a:p>
            <a:pPr indent="-139544" lvl="0" marL="274320" rtl="0" algn="l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SzPts val="2122"/>
              <a:buNone/>
            </a:pPr>
            <a:r>
              <a:t/>
            </a:r>
            <a:endParaRPr sz="2497">
              <a:solidFill>
                <a:srgbClr val="FF0000"/>
              </a:solidFill>
            </a:endParaRPr>
          </a:p>
          <a:p>
            <a:pPr indent="-274320" lvl="0" marL="274320" rtl="0" algn="l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SzPts val="2122"/>
              <a:buChar char="⚫"/>
            </a:pPr>
            <a:r>
              <a:rPr lang="en-US" sz="2497">
                <a:solidFill>
                  <a:srgbClr val="ACBDC6"/>
                </a:solidFill>
              </a:rPr>
              <a:t>Also possible improvements in DBpedia Entity, DBpedia ChatBot, NLI-GO DBpedia, Chaudron, Sparklis etc.</a:t>
            </a:r>
            <a:endParaRPr sz="2497">
              <a:solidFill>
                <a:srgbClr val="ACBDC6"/>
              </a:solidFill>
            </a:endParaRPr>
          </a:p>
        </p:txBody>
      </p:sp>
      <p:sp>
        <p:nvSpPr>
          <p:cNvPr id="399" name="Google Shape;399;p41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5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Overview</a:t>
            </a:r>
            <a:endParaRPr sz="2970"/>
          </a:p>
        </p:txBody>
      </p:sp>
      <p:sp>
        <p:nvSpPr>
          <p:cNvPr id="182" name="Google Shape;182;p15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Semantic Web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>
                <a:solidFill>
                  <a:srgbClr val="4B5064"/>
                </a:solidFill>
              </a:rPr>
              <a:t>A technique to evolve traditional web</a:t>
            </a:r>
            <a:endParaRPr/>
          </a:p>
          <a:p>
            <a:pPr indent="-128587" lvl="0" marL="27432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SzPts val="2295"/>
              <a:buNone/>
            </a:pPr>
            <a:r>
              <a:t/>
            </a:r>
            <a:endParaRPr/>
          </a:p>
          <a:p>
            <a:pPr indent="-274320" lvl="0" marL="27432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Ontology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A formal description technique to structure information </a:t>
            </a:r>
            <a:endParaRPr/>
          </a:p>
          <a:p>
            <a:pPr indent="-128587" lvl="0" marL="27432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SzPts val="2295"/>
              <a:buNone/>
            </a:pPr>
            <a:r>
              <a:t/>
            </a:r>
            <a:endParaRPr/>
          </a:p>
          <a:p>
            <a:pPr indent="-274320" lvl="0" marL="27432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Wikipedia and DBpedia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Web encyclopedia for humans and computers</a:t>
            </a:r>
            <a:endParaRPr/>
          </a:p>
          <a:p>
            <a:pPr indent="-176530" lvl="1" marL="548640" rtl="0" algn="l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</a:pPr>
            <a:r>
              <a:t/>
            </a:r>
            <a:endParaRPr/>
          </a:p>
          <a:p>
            <a:pPr indent="-128587" lvl="0" marL="27432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SzPts val="2295"/>
              <a:buNone/>
            </a:pPr>
            <a:r>
              <a:t/>
            </a:r>
            <a:endParaRPr/>
          </a:p>
          <a:p>
            <a:pPr indent="-128587" lvl="0" marL="27432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SzPts val="2295"/>
              <a:buNone/>
            </a:pPr>
            <a:r>
              <a:t/>
            </a:r>
            <a:endParaRPr/>
          </a:p>
        </p:txBody>
      </p:sp>
      <p:pic>
        <p:nvPicPr>
          <p:cNvPr descr="semantic-web.png (465×200)" id="183" name="Google Shape;18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32141" y="1166306"/>
            <a:ext cx="1652207" cy="7106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ikipedia-logo.jpg (316×380)" id="184" name="Google Shape;184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350" y="2135859"/>
            <a:ext cx="1113998" cy="13396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dbpedia logo png" id="185" name="Google Shape;185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93328" y="3737769"/>
            <a:ext cx="1591020" cy="104672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5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2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Proposed Methodology</a:t>
            </a:r>
            <a:endParaRPr sz="2970"/>
          </a:p>
        </p:txBody>
      </p:sp>
      <p:sp>
        <p:nvSpPr>
          <p:cNvPr id="405" name="Google Shape;405;p42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6" name="Google Shape;406;p42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Separated into two hypotheses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Framework for Wikipedia entry augmentation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lang="en-US"/>
              <a:t>Published in proceedings of 19</a:t>
            </a:r>
            <a:r>
              <a:rPr baseline="30000" lang="en-US"/>
              <a:t>th</a:t>
            </a:r>
            <a:r>
              <a:rPr lang="en-US"/>
              <a:t> International Conference on Computer and Information Technology (ICCIT), held at Dhaka, Bangladesh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Submerging multilingual entities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lang="en-US"/>
              <a:t>Published in proceeding of 6</a:t>
            </a:r>
            <a:r>
              <a:rPr baseline="30000" lang="en-US"/>
              <a:t>th</a:t>
            </a:r>
            <a:r>
              <a:rPr lang="en-US"/>
              <a:t> International Conference on Informatics, Electronics and Vision (ICIEV), held at Hyogo, Japan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3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Framework for Wikipedia Entry Augmentation</a:t>
            </a:r>
            <a:endParaRPr sz="2970"/>
          </a:p>
        </p:txBody>
      </p:sp>
      <p:sp>
        <p:nvSpPr>
          <p:cNvPr id="412" name="Google Shape;412;p43"/>
          <p:cNvSpPr txBox="1"/>
          <p:nvPr>
            <p:ph idx="1" type="body"/>
          </p:nvPr>
        </p:nvSpPr>
        <p:spPr>
          <a:xfrm>
            <a:off x="301752" y="1145285"/>
            <a:ext cx="8503920" cy="36474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A multilingual ontology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Dictionaries for each language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One single ontology</a:t>
            </a:r>
            <a:endParaRPr/>
          </a:p>
          <a:p>
            <a:pPr indent="-217646" lvl="1" marL="548640" rtl="0" algn="just">
              <a:lnSpc>
                <a:spcPct val="80000"/>
              </a:lnSpc>
              <a:spcBef>
                <a:spcPts val="255"/>
              </a:spcBef>
              <a:spcAft>
                <a:spcPts val="0"/>
              </a:spcAft>
              <a:buSzPts val="893"/>
              <a:buNone/>
            </a:pPr>
            <a:r>
              <a:t/>
            </a:r>
            <a:endParaRPr sz="1275"/>
          </a:p>
          <a:p>
            <a:pPr indent="-274320" lvl="0" marL="274320" rtl="0" algn="just">
              <a:lnSpc>
                <a:spcPct val="80000"/>
              </a:lnSpc>
              <a:spcBef>
                <a:spcPts val="459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Enrich data set of the ontology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A mapping technique to link up words of all languages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Create URIs for each individual entity</a:t>
            </a:r>
            <a:endParaRPr/>
          </a:p>
          <a:p>
            <a:pPr indent="-217646" lvl="1" marL="548640" rtl="0" algn="just">
              <a:lnSpc>
                <a:spcPct val="80000"/>
              </a:lnSpc>
              <a:spcBef>
                <a:spcPts val="255"/>
              </a:spcBef>
              <a:spcAft>
                <a:spcPts val="0"/>
              </a:spcAft>
              <a:buSzPts val="893"/>
              <a:buNone/>
            </a:pPr>
            <a:r>
              <a:t/>
            </a:r>
            <a:endParaRPr sz="1275"/>
          </a:p>
          <a:p>
            <a:pPr indent="-274320" lvl="0" marL="274320" rtl="0" algn="just">
              <a:lnSpc>
                <a:spcPct val="80000"/>
              </a:lnSpc>
              <a:spcBef>
                <a:spcPts val="459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Retrieve information for use in web content</a:t>
            </a:r>
            <a:endParaRPr/>
          </a:p>
          <a:p>
            <a:pPr indent="-210089" lvl="0" marL="274320" rtl="0" algn="just">
              <a:lnSpc>
                <a:spcPct val="80000"/>
              </a:lnSpc>
              <a:spcBef>
                <a:spcPts val="238"/>
              </a:spcBef>
              <a:spcAft>
                <a:spcPts val="0"/>
              </a:spcAft>
              <a:buSzPts val="1012"/>
              <a:buNone/>
            </a:pPr>
            <a:r>
              <a:t/>
            </a:r>
            <a:endParaRPr sz="1190"/>
          </a:p>
          <a:p>
            <a:pPr indent="-274320" lvl="0" marL="274320" rtl="0" algn="just">
              <a:lnSpc>
                <a:spcPct val="80000"/>
              </a:lnSpc>
              <a:spcBef>
                <a:spcPts val="459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Additional step: render web content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Simpler way for users to link up materials in their content with URIs</a:t>
            </a:r>
            <a:endParaRPr sz="1870"/>
          </a:p>
        </p:txBody>
      </p:sp>
      <p:sp>
        <p:nvSpPr>
          <p:cNvPr id="413" name="Google Shape;413;p43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4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Multilingual Ontology</a:t>
            </a:r>
            <a:endParaRPr sz="2970"/>
          </a:p>
        </p:txBody>
      </p:sp>
      <p:sp>
        <p:nvSpPr>
          <p:cNvPr id="419" name="Google Shape;419;p44"/>
          <p:cNvSpPr txBox="1"/>
          <p:nvPr>
            <p:ph idx="1" type="body"/>
          </p:nvPr>
        </p:nvSpPr>
        <p:spPr>
          <a:xfrm>
            <a:off x="301752" y="1145285"/>
            <a:ext cx="8503920" cy="36474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78"/>
              <a:buChar char="⚫"/>
            </a:pPr>
            <a:r>
              <a:rPr b="1" lang="en-US" sz="2092"/>
              <a:t>One</a:t>
            </a:r>
            <a:r>
              <a:rPr lang="en-US" sz="2092"/>
              <a:t> highly enriched ontology</a:t>
            </a:r>
            <a:endParaRPr/>
          </a:p>
          <a:p>
            <a:pPr indent="-215757" lvl="0" marL="274320" rtl="0" algn="just">
              <a:lnSpc>
                <a:spcPct val="80000"/>
              </a:lnSpc>
              <a:spcBef>
                <a:spcPts val="217"/>
              </a:spcBef>
              <a:spcAft>
                <a:spcPts val="0"/>
              </a:spcAft>
              <a:buSzPts val="922"/>
              <a:buNone/>
            </a:pPr>
            <a:r>
              <a:t/>
            </a:r>
            <a:endParaRPr sz="1085"/>
          </a:p>
          <a:p>
            <a:pPr indent="-274320" lvl="0" marL="274320" rtl="0" algn="just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Ability to utilize </a:t>
            </a:r>
            <a:r>
              <a:rPr b="1" lang="en-US" sz="2092"/>
              <a:t>infinite number of dictionaries</a:t>
            </a:r>
            <a:endParaRPr/>
          </a:p>
          <a:p>
            <a:pPr indent="-211601" lvl="0" marL="274320" rtl="0" algn="just">
              <a:lnSpc>
                <a:spcPct val="80000"/>
              </a:lnSpc>
              <a:spcBef>
                <a:spcPts val="232"/>
              </a:spcBef>
              <a:spcAft>
                <a:spcPts val="0"/>
              </a:spcAft>
              <a:buSzPts val="988"/>
              <a:buNone/>
            </a:pPr>
            <a:r>
              <a:t/>
            </a:r>
            <a:endParaRPr sz="1162"/>
          </a:p>
          <a:p>
            <a:pPr indent="-274320" lvl="0" marL="274320" rtl="0" algn="just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b="1" lang="en-US" sz="2092"/>
              <a:t>Separate dictionary </a:t>
            </a:r>
            <a:r>
              <a:rPr lang="en-US" sz="2092"/>
              <a:t>for each individual language is considered at the moment</a:t>
            </a:r>
            <a:endParaRPr/>
          </a:p>
          <a:p>
            <a:pPr indent="-215757" lvl="0" marL="274320" rtl="0" algn="just">
              <a:lnSpc>
                <a:spcPct val="80000"/>
              </a:lnSpc>
              <a:spcBef>
                <a:spcPts val="217"/>
              </a:spcBef>
              <a:spcAft>
                <a:spcPts val="0"/>
              </a:spcAft>
              <a:buSzPts val="922"/>
              <a:buNone/>
            </a:pPr>
            <a:r>
              <a:t/>
            </a:r>
            <a:endParaRPr sz="1085"/>
          </a:p>
          <a:p>
            <a:pPr indent="-274320" lvl="0" marL="274320" rtl="0" algn="just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All existing and upcoming dictionaries can </a:t>
            </a:r>
            <a:r>
              <a:rPr b="1" lang="en-US" sz="2092"/>
              <a:t>share</a:t>
            </a:r>
            <a:endParaRPr/>
          </a:p>
          <a:p>
            <a:pPr indent="-203234" lvl="0" marL="274320" rtl="0" algn="just">
              <a:lnSpc>
                <a:spcPct val="80000"/>
              </a:lnSpc>
              <a:spcBef>
                <a:spcPts val="263"/>
              </a:spcBef>
              <a:spcAft>
                <a:spcPts val="0"/>
              </a:spcAft>
              <a:buSzPts val="1119"/>
              <a:buNone/>
            </a:pPr>
            <a:r>
              <a:t/>
            </a:r>
            <a:endParaRPr sz="1317"/>
          </a:p>
          <a:p>
            <a:pPr indent="-274320" lvl="0" marL="274320" rtl="0" algn="just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Consists of a set of distinct concepts, having inter-relations, denoted by a set of relations</a:t>
            </a:r>
            <a:endParaRPr/>
          </a:p>
          <a:p>
            <a:pPr indent="-203234" lvl="0" marL="274320" rtl="0" algn="just">
              <a:lnSpc>
                <a:spcPct val="80000"/>
              </a:lnSpc>
              <a:spcBef>
                <a:spcPts val="263"/>
              </a:spcBef>
              <a:spcAft>
                <a:spcPts val="0"/>
              </a:spcAft>
              <a:buSzPts val="1119"/>
              <a:buNone/>
            </a:pPr>
            <a:r>
              <a:t/>
            </a:r>
            <a:endParaRPr sz="1317"/>
          </a:p>
          <a:p>
            <a:pPr indent="-274320" lvl="0" marL="274320" rtl="0" algn="just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Integration of such an ontology will </a:t>
            </a:r>
            <a:r>
              <a:rPr b="1" lang="en-US" sz="2092"/>
              <a:t>augment the data set of Wikipedia</a:t>
            </a:r>
            <a:endParaRPr b="1" sz="2092"/>
          </a:p>
        </p:txBody>
      </p:sp>
      <p:sp>
        <p:nvSpPr>
          <p:cNvPr id="420" name="Google Shape;420;p44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5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Multilingual Ontology Mapping</a:t>
            </a:r>
            <a:endParaRPr sz="2970"/>
          </a:p>
        </p:txBody>
      </p:sp>
      <p:sp>
        <p:nvSpPr>
          <p:cNvPr id="426" name="Google Shape;426;p45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just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b="1" lang="en-US" sz="2400"/>
              <a:t>Most significant part </a:t>
            </a:r>
            <a:r>
              <a:rPr lang="en-US" sz="2400"/>
              <a:t>for the augmentation of Wikipedia</a:t>
            </a:r>
            <a:endParaRPr/>
          </a:p>
          <a:p>
            <a:pPr indent="-144780" lvl="0" marL="274320" rtl="0" algn="just">
              <a:spcBef>
                <a:spcPts val="480"/>
              </a:spcBef>
              <a:spcAft>
                <a:spcPts val="0"/>
              </a:spcAft>
              <a:buSzPts val="2040"/>
              <a:buNone/>
            </a:pPr>
            <a:r>
              <a:t/>
            </a:r>
            <a:endParaRPr sz="2400"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Prerequisites:</a:t>
            </a:r>
            <a:endParaRPr/>
          </a:p>
          <a:p>
            <a:pPr indent="-274320" lvl="1" marL="548640" rtl="0" algn="just">
              <a:spcBef>
                <a:spcPts val="400"/>
              </a:spcBef>
              <a:spcAft>
                <a:spcPts val="0"/>
              </a:spcAft>
              <a:buSzPts val="1400"/>
              <a:buChar char="⚪"/>
            </a:pPr>
            <a:r>
              <a:rPr lang="en-US" sz="2000"/>
              <a:t>Consider a technique that </a:t>
            </a:r>
            <a:r>
              <a:rPr b="1" lang="en-US" sz="2000"/>
              <a:t>does not require</a:t>
            </a:r>
            <a:r>
              <a:rPr lang="en-US" sz="2000"/>
              <a:t> frequent changes of the multilingual ontology</a:t>
            </a:r>
            <a:endParaRPr/>
          </a:p>
          <a:p>
            <a:pPr indent="-185420" lvl="1" marL="548640" rtl="0" algn="just"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A </a:t>
            </a:r>
            <a:r>
              <a:rPr b="1" lang="en-US" sz="2400"/>
              <a:t>technique</a:t>
            </a:r>
            <a:r>
              <a:rPr lang="en-US" sz="2400"/>
              <a:t> is proposed, based on [8]</a:t>
            </a:r>
            <a:endParaRPr sz="2400"/>
          </a:p>
        </p:txBody>
      </p:sp>
      <p:sp>
        <p:nvSpPr>
          <p:cNvPr id="427" name="Google Shape;427;p45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8" name="Google Shape;428;p45"/>
          <p:cNvSpPr txBox="1"/>
          <p:nvPr/>
        </p:nvSpPr>
        <p:spPr>
          <a:xfrm>
            <a:off x="524936" y="4743627"/>
            <a:ext cx="809413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[8] C. T. dos Santos, P. Quaresma, and R. Vieira, “A framework for multilingual ontology mapping,” in Proceedings of the International Conference on Language Resources and Evaluation, LREC, ACM, 2008.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6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Multilingual Ontology Mapping (continued)</a:t>
            </a:r>
            <a:endParaRPr sz="2970"/>
          </a:p>
        </p:txBody>
      </p:sp>
      <p:sp>
        <p:nvSpPr>
          <p:cNvPr id="434" name="Google Shape;434;p46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just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Consider an </a:t>
            </a:r>
            <a:r>
              <a:rPr b="1" lang="en-US" sz="2400"/>
              <a:t>existing dictionary</a:t>
            </a:r>
            <a:endParaRPr/>
          </a:p>
          <a:p>
            <a:pPr indent="-274320" lvl="1" marL="548640" rtl="0" algn="just">
              <a:spcBef>
                <a:spcPts val="400"/>
              </a:spcBef>
              <a:spcAft>
                <a:spcPts val="0"/>
              </a:spcAft>
              <a:buSzPts val="1400"/>
              <a:buChar char="⚪"/>
            </a:pPr>
            <a:r>
              <a:rPr lang="en-US" sz="2000"/>
              <a:t>Already integrated with multilingual ontology</a:t>
            </a:r>
            <a:endParaRPr/>
          </a:p>
          <a:p>
            <a:pPr indent="-185420" lvl="1" marL="548640" rtl="0" algn="just"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Motive is to map a </a:t>
            </a:r>
            <a:r>
              <a:rPr b="1" lang="en-US" sz="2400"/>
              <a:t>new dictionary</a:t>
            </a:r>
            <a:endParaRPr/>
          </a:p>
          <a:p>
            <a:pPr indent="-274320" lvl="1" marL="548640" rtl="0" algn="just">
              <a:spcBef>
                <a:spcPts val="400"/>
              </a:spcBef>
              <a:spcAft>
                <a:spcPts val="0"/>
              </a:spcAft>
              <a:buSzPts val="1400"/>
              <a:buChar char="⚪"/>
            </a:pPr>
            <a:r>
              <a:rPr lang="en-US" sz="2000"/>
              <a:t>Not mapped with multilingual ontology</a:t>
            </a:r>
            <a:endParaRPr/>
          </a:p>
          <a:p>
            <a:pPr indent="-185420" lvl="1" marL="548640" rtl="0" algn="just"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Finally to </a:t>
            </a:r>
            <a:r>
              <a:rPr b="1" lang="en-US" sz="2400"/>
              <a:t>link up </a:t>
            </a:r>
            <a:r>
              <a:rPr lang="en-US" sz="2400"/>
              <a:t>all the resources from new dictionary with URIs</a:t>
            </a:r>
            <a:endParaRPr sz="2400"/>
          </a:p>
        </p:txBody>
      </p:sp>
      <p:sp>
        <p:nvSpPr>
          <p:cNvPr id="435" name="Google Shape;435;p46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7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Multilingual Ontology Mapping (continued)</a:t>
            </a:r>
            <a:endParaRPr sz="2970"/>
          </a:p>
        </p:txBody>
      </p:sp>
      <p:pic>
        <p:nvPicPr>
          <p:cNvPr descr="Screen Shot 2016-12-19 at 10.26.02 PM.png" id="441" name="Google Shape;441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0224" y="1196002"/>
            <a:ext cx="5143190" cy="3571277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47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8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Multilingual Ontology Mapping (continued)</a:t>
            </a:r>
            <a:endParaRPr sz="2970"/>
          </a:p>
        </p:txBody>
      </p:sp>
      <p:pic>
        <p:nvPicPr>
          <p:cNvPr descr="Screen Shot 2016-12-19 at 10.27.42 PM.png" id="448" name="Google Shape;44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6715" y="1505701"/>
            <a:ext cx="6870571" cy="2859091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48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9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Information Retrieval</a:t>
            </a:r>
            <a:endParaRPr sz="2970"/>
          </a:p>
        </p:txBody>
      </p:sp>
      <p:sp>
        <p:nvSpPr>
          <p:cNvPr id="455" name="Google Shape;455;p49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SPARQL ENDPOINT</a:t>
            </a:r>
            <a:endParaRPr/>
          </a:p>
          <a:p>
            <a:pPr indent="-274319" lvl="1" marL="548640" rtl="0" algn="l">
              <a:spcBef>
                <a:spcPts val="360"/>
              </a:spcBef>
              <a:spcAft>
                <a:spcPts val="0"/>
              </a:spcAft>
              <a:buSzPts val="1260"/>
              <a:buChar char="⚪"/>
            </a:pPr>
            <a:r>
              <a:rPr lang="en-US" sz="1800"/>
              <a:t>Construct SPARQL queries directly</a:t>
            </a:r>
            <a:endParaRPr/>
          </a:p>
          <a:p>
            <a:pPr indent="-194309" lvl="1" marL="548640" rtl="0" algn="l">
              <a:spcBef>
                <a:spcPts val="360"/>
              </a:spcBef>
              <a:spcAft>
                <a:spcPts val="0"/>
              </a:spcAft>
              <a:buSzPts val="1260"/>
              <a:buNone/>
            </a:pPr>
            <a:r>
              <a:t/>
            </a:r>
            <a:endParaRPr sz="1800"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Textual Queries</a:t>
            </a:r>
            <a:endParaRPr/>
          </a:p>
          <a:p>
            <a:pPr indent="-274319" lvl="1" marL="548640" rtl="0" algn="l">
              <a:spcBef>
                <a:spcPts val="360"/>
              </a:spcBef>
              <a:spcAft>
                <a:spcPts val="0"/>
              </a:spcAft>
              <a:buSzPts val="1260"/>
              <a:buChar char="⚪"/>
            </a:pPr>
            <a:r>
              <a:rPr lang="en-US" sz="1800"/>
              <a:t>Provide queries in Bengali with tag &lt;BN&gt;</a:t>
            </a:r>
            <a:endParaRPr/>
          </a:p>
          <a:p>
            <a:pPr indent="-274319" lvl="1" marL="548640" rtl="0" algn="l">
              <a:spcBef>
                <a:spcPts val="360"/>
              </a:spcBef>
              <a:spcAft>
                <a:spcPts val="0"/>
              </a:spcAft>
              <a:buSzPts val="1260"/>
              <a:buChar char="⚪"/>
            </a:pPr>
            <a:r>
              <a:rPr lang="en-US" sz="1800"/>
              <a:t>Translate to English</a:t>
            </a:r>
            <a:endParaRPr/>
          </a:p>
          <a:p>
            <a:pPr indent="-274319" lvl="1" marL="548640" rtl="0" algn="l">
              <a:spcBef>
                <a:spcPts val="360"/>
              </a:spcBef>
              <a:spcAft>
                <a:spcPts val="0"/>
              </a:spcAft>
              <a:buSzPts val="1260"/>
              <a:buChar char="⚪"/>
            </a:pPr>
            <a:r>
              <a:rPr lang="en-US" sz="1800"/>
              <a:t>Covert to entities</a:t>
            </a:r>
            <a:endParaRPr/>
          </a:p>
          <a:p>
            <a:pPr indent="-274319" lvl="1" marL="548640" rtl="0" algn="l">
              <a:spcBef>
                <a:spcPts val="360"/>
              </a:spcBef>
              <a:spcAft>
                <a:spcPts val="0"/>
              </a:spcAft>
              <a:buSzPts val="1260"/>
              <a:buChar char="⚪"/>
            </a:pPr>
            <a:r>
              <a:rPr lang="en-US" sz="1800"/>
              <a:t>Retrieve from Named-Entity Recognition API</a:t>
            </a:r>
            <a:endParaRPr/>
          </a:p>
          <a:p>
            <a:pPr indent="-274319" lvl="1" marL="548640" rtl="0" algn="l">
              <a:spcBef>
                <a:spcPts val="360"/>
              </a:spcBef>
              <a:spcAft>
                <a:spcPts val="0"/>
              </a:spcAft>
              <a:buSzPts val="1260"/>
              <a:buChar char="⚪"/>
            </a:pPr>
            <a:r>
              <a:rPr lang="en-US" sz="1800"/>
              <a:t>Form SPARQL query</a:t>
            </a:r>
            <a:endParaRPr sz="1800"/>
          </a:p>
        </p:txBody>
      </p:sp>
      <p:pic>
        <p:nvPicPr>
          <p:cNvPr descr="Image result for SPARQL" id="456" name="Google Shape;45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34792" y="1292431"/>
            <a:ext cx="1776590" cy="1776590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49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0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Data Sets of the Ontology</a:t>
            </a:r>
            <a:endParaRPr sz="2970"/>
          </a:p>
        </p:txBody>
      </p:sp>
      <p:sp>
        <p:nvSpPr>
          <p:cNvPr id="463" name="Google Shape;463;p50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4" name="Google Shape;464;p50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b="1" lang="en-US" sz="2400"/>
              <a:t>SPARQL queries </a:t>
            </a:r>
            <a:r>
              <a:rPr lang="en-US" sz="2400"/>
              <a:t>to fetch data triples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040"/>
              <a:buChar char="⚫"/>
            </a:pPr>
            <a:r>
              <a:rPr b="1" lang="en-US" sz="2400"/>
              <a:t>Subject-property-object </a:t>
            </a:r>
            <a:r>
              <a:rPr lang="en-US" sz="2400"/>
              <a:t>format [5]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Data triples </a:t>
            </a:r>
            <a:r>
              <a:rPr b="1" lang="en-US" sz="2400"/>
              <a:t>fetched for each en</a:t>
            </a:r>
            <a:r>
              <a:rPr lang="en-US" sz="2400"/>
              <a:t>tity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040"/>
              <a:buChar char="⚫"/>
            </a:pPr>
            <a:r>
              <a:rPr b="1" lang="en-US" sz="2400"/>
              <a:t>Source</a:t>
            </a:r>
            <a:r>
              <a:rPr lang="en-US" sz="2400"/>
              <a:t> is DBpedia itself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Major focus: </a:t>
            </a:r>
            <a:r>
              <a:rPr b="1" lang="en-US" sz="2400"/>
              <a:t>optimizing data sets</a:t>
            </a:r>
            <a:endParaRPr b="1" sz="2400"/>
          </a:p>
        </p:txBody>
      </p:sp>
      <p:sp>
        <p:nvSpPr>
          <p:cNvPr id="465" name="Google Shape;465;p50"/>
          <p:cNvSpPr txBox="1"/>
          <p:nvPr/>
        </p:nvSpPr>
        <p:spPr>
          <a:xfrm>
            <a:off x="524936" y="4785962"/>
            <a:ext cx="809413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[5] L. Yu, A developer’s guide to the semantic Web. Springer Science &amp; Business Media, 2011.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1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Data Sets of the Ontology</a:t>
            </a:r>
            <a:endParaRPr sz="2970"/>
          </a:p>
        </p:txBody>
      </p:sp>
      <p:sp>
        <p:nvSpPr>
          <p:cNvPr id="471" name="Google Shape;471;p51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example_data_set.png" id="472" name="Google Shape;472;p5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8382" l="0" r="0" t="28382"/>
          <a:stretch/>
        </p:blipFill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51"/>
          <p:cNvSpPr txBox="1"/>
          <p:nvPr/>
        </p:nvSpPr>
        <p:spPr>
          <a:xfrm>
            <a:off x="3587609" y="4718548"/>
            <a:ext cx="192873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Example data set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Abstract</a:t>
            </a:r>
            <a:endParaRPr sz="2970"/>
          </a:p>
        </p:txBody>
      </p:sp>
      <p:sp>
        <p:nvSpPr>
          <p:cNvPr id="192" name="Google Shape;192;p16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3" name="Google Shape;193;p16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Enhancement of the traditional web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Multilingual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Improved source data set</a:t>
            </a:r>
            <a:endParaRPr/>
          </a:p>
          <a:p>
            <a:pPr indent="-274320" lvl="0" marL="27432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Introduction to a framework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Addition of new languages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Addition of new data to existing sources</a:t>
            </a:r>
            <a:endParaRPr/>
          </a:p>
          <a:p>
            <a:pPr indent="-274320" lvl="0" marL="27432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Improve extraction technique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Concentrate multiple data sources into one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Experimental proof of augmentation</a:t>
            </a:r>
            <a:endParaRPr sz="2035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2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Submerging Multilingual Entities</a:t>
            </a:r>
            <a:endParaRPr sz="2970"/>
          </a:p>
        </p:txBody>
      </p:sp>
      <p:sp>
        <p:nvSpPr>
          <p:cNvPr id="479" name="Google Shape;479;p52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0" name="Google Shape;480;p52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Pre-requisite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Adapt examples from </a:t>
            </a:r>
            <a:r>
              <a:rPr b="1" lang="en-US" sz="2035"/>
              <a:t>two languages</a:t>
            </a:r>
            <a:endParaRPr/>
          </a:p>
          <a:p>
            <a:pPr indent="-228600" lvl="2" marL="822960" rtl="0" algn="l">
              <a:lnSpc>
                <a:spcPct val="90000"/>
              </a:lnSpc>
              <a:spcBef>
                <a:spcPts val="370"/>
              </a:spcBef>
              <a:spcAft>
                <a:spcPts val="0"/>
              </a:spcAft>
              <a:buSzPts val="1388"/>
              <a:buChar char="⯍"/>
            </a:pPr>
            <a:r>
              <a:rPr lang="en-US" sz="1850"/>
              <a:t>English and French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Number of properties against entities in the two languages are </a:t>
            </a:r>
            <a:r>
              <a:rPr b="1" lang="en-US" sz="2035"/>
              <a:t>different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The number of properties can be </a:t>
            </a:r>
            <a:r>
              <a:rPr b="1" lang="en-US" sz="2035"/>
              <a:t>greater</a:t>
            </a:r>
            <a:r>
              <a:rPr lang="en-US" sz="2035"/>
              <a:t> for a specific entity in either of the languages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b="1" lang="en-US" sz="2035"/>
              <a:t>Statements</a:t>
            </a:r>
            <a:r>
              <a:rPr lang="en-US" sz="2035"/>
              <a:t>: Literals and URIs [5]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b="1" lang="en-US" sz="2035"/>
              <a:t>URIs</a:t>
            </a:r>
            <a:r>
              <a:rPr lang="en-US" sz="2035"/>
              <a:t>: may or may not have local name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Work flow demonstrated by using: </a:t>
            </a:r>
            <a:r>
              <a:rPr b="1" lang="en-US" sz="2035"/>
              <a:t>“Lune” and “Moon”</a:t>
            </a:r>
            <a:endParaRPr/>
          </a:p>
          <a:p>
            <a:pPr indent="-139544" lvl="0" marL="27432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ts val="2122"/>
              <a:buNone/>
            </a:pPr>
            <a:r>
              <a:t/>
            </a:r>
            <a:endParaRPr sz="2497"/>
          </a:p>
        </p:txBody>
      </p:sp>
      <p:sp>
        <p:nvSpPr>
          <p:cNvPr id="481" name="Google Shape;481;p52"/>
          <p:cNvSpPr txBox="1"/>
          <p:nvPr/>
        </p:nvSpPr>
        <p:spPr>
          <a:xfrm>
            <a:off x="524936" y="4785962"/>
            <a:ext cx="809413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[5] L. Yu, A developer’s guide to the semantic Web. Springer Science &amp; Business Media, 2011.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3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Submerging Multilingual Entities</a:t>
            </a:r>
            <a:endParaRPr sz="2970"/>
          </a:p>
        </p:txBody>
      </p:sp>
      <p:sp>
        <p:nvSpPr>
          <p:cNvPr id="487" name="Google Shape;487;p53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8" name="Google Shape;488;p53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78"/>
              <a:buChar char="⚫"/>
            </a:pPr>
            <a:r>
              <a:rPr b="1" lang="en-US" sz="2092"/>
              <a:t>Step: Input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An </a:t>
            </a:r>
            <a:r>
              <a:rPr b="1" lang="en-US" sz="1704"/>
              <a:t>interface</a:t>
            </a:r>
            <a:r>
              <a:rPr lang="en-US" sz="1704"/>
              <a:t> implemented in the system for user interaction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“Lune” is taken as an </a:t>
            </a:r>
            <a:r>
              <a:rPr b="1" lang="en-US" sz="1704"/>
              <a:t>input</a:t>
            </a:r>
            <a:endParaRPr/>
          </a:p>
          <a:p>
            <a:pPr indent="-198532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4"/>
              <a:buNone/>
            </a:pPr>
            <a:r>
              <a:t/>
            </a:r>
            <a:endParaRPr b="1" sz="1704"/>
          </a:p>
          <a:p>
            <a:pPr indent="-274320" lvl="0" marL="274320" rtl="0" algn="l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b="1" lang="en-US" sz="2092"/>
              <a:t>Step: Initializing data sets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“Lune” -&gt; Translator -&gt; “Moon”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Generate subsequent </a:t>
            </a:r>
            <a:r>
              <a:rPr b="1" lang="en-US" sz="1704"/>
              <a:t>DBpedia links </a:t>
            </a:r>
            <a:r>
              <a:rPr lang="en-US" sz="1704"/>
              <a:t>[5]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25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“Lune”: </a:t>
            </a:r>
            <a:r>
              <a:rPr lang="en-US" sz="1627"/>
              <a:t> </a:t>
            </a:r>
            <a:r>
              <a:rPr lang="en-US" sz="1627" u="sng">
                <a:solidFill>
                  <a:schemeClr val="hlink"/>
                </a:solidFill>
                <a:hlinkClick r:id="rId3"/>
              </a:rPr>
              <a:t>http://fr.dbpedia.org/data/Moon.rdf</a:t>
            </a:r>
            <a:endParaRPr sz="1627"/>
          </a:p>
          <a:p>
            <a:pPr indent="-228600" lvl="2" marL="822960" rtl="0" algn="l">
              <a:lnSpc>
                <a:spcPct val="80000"/>
              </a:lnSpc>
              <a:spcBef>
                <a:spcPts val="325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“Moon”</a:t>
            </a:r>
            <a:r>
              <a:rPr lang="en-US" sz="1085"/>
              <a:t>: </a:t>
            </a:r>
            <a:r>
              <a:rPr lang="en-US" sz="1627"/>
              <a:t> </a:t>
            </a:r>
            <a:r>
              <a:rPr lang="en-US" sz="1627" u="sng">
                <a:solidFill>
                  <a:schemeClr val="hlink"/>
                </a:solidFill>
                <a:hlinkClick r:id="rId4"/>
              </a:rPr>
              <a:t>http://dbpedia.org/data/Moon.rdf</a:t>
            </a:r>
            <a:endParaRPr sz="1627"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Execute SPARQL queries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Subject-property-statement </a:t>
            </a:r>
            <a:r>
              <a:rPr b="1" lang="en-US" sz="1550"/>
              <a:t>format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“lang” tag as </a:t>
            </a:r>
            <a:r>
              <a:rPr b="1" lang="en-US" sz="1550"/>
              <a:t>additional</a:t>
            </a:r>
            <a:r>
              <a:rPr lang="en-US" sz="1550"/>
              <a:t> data</a:t>
            </a:r>
            <a:endParaRPr/>
          </a:p>
          <a:p>
            <a:pPr indent="-198532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4"/>
              <a:buNone/>
            </a:pPr>
            <a:r>
              <a:t/>
            </a:r>
            <a:endParaRPr sz="1704"/>
          </a:p>
        </p:txBody>
      </p:sp>
      <p:sp>
        <p:nvSpPr>
          <p:cNvPr id="489" name="Google Shape;489;p53"/>
          <p:cNvSpPr txBox="1"/>
          <p:nvPr/>
        </p:nvSpPr>
        <p:spPr>
          <a:xfrm>
            <a:off x="524936" y="4785962"/>
            <a:ext cx="809413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[5] L. Yu, A developer’s guide to the semantic Web. Springer Science &amp; Business Media, 2011.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4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Submerging Multilingual Entities</a:t>
            </a:r>
            <a:endParaRPr sz="2970"/>
          </a:p>
        </p:txBody>
      </p:sp>
      <p:sp>
        <p:nvSpPr>
          <p:cNvPr id="495" name="Google Shape;495;p54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6" name="Google Shape;496;p54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51"/>
              <a:buChar char="⚫"/>
            </a:pPr>
            <a:r>
              <a:rPr b="1" lang="en-US" sz="2295"/>
              <a:t>Step: Structuring data format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Save </a:t>
            </a:r>
            <a:r>
              <a:rPr b="1" lang="en-US" sz="1870"/>
              <a:t>lexical data</a:t>
            </a:r>
            <a:r>
              <a:rPr lang="en-US" sz="1870"/>
              <a:t> for literal statement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1275"/>
              <a:buChar char="⯍"/>
            </a:pPr>
            <a:r>
              <a:rPr lang="en-US" sz="1700"/>
              <a:t>Property: name, statement: “Moon”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Extract </a:t>
            </a:r>
            <a:r>
              <a:rPr b="1" lang="en-US" sz="1870"/>
              <a:t>local name </a:t>
            </a:r>
            <a:r>
              <a:rPr lang="en-US" sz="1870"/>
              <a:t>for URI (if possible)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57"/>
              </a:spcBef>
              <a:spcAft>
                <a:spcPts val="0"/>
              </a:spcAft>
              <a:buSzPts val="1275"/>
              <a:buChar char="⯍"/>
            </a:pPr>
            <a:r>
              <a:rPr lang="en-US" sz="1700"/>
              <a:t>Property: type, statement: </a:t>
            </a:r>
            <a:r>
              <a:rPr lang="en-US" sz="1785"/>
              <a:t> </a:t>
            </a:r>
            <a:r>
              <a:rPr lang="en-US" sz="1785" u="sng">
                <a:solidFill>
                  <a:schemeClr val="hlink"/>
                </a:solidFill>
                <a:hlinkClick r:id="rId3"/>
              </a:rPr>
              <a:t>http://dbpedia.org/class/yago/CelestialBody109239740</a:t>
            </a:r>
            <a:r>
              <a:rPr lang="en-US" sz="1785"/>
              <a:t>, local name: </a:t>
            </a:r>
            <a:r>
              <a:rPr lang="en-US" sz="1700"/>
              <a:t> “CelestialBody109239740”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Save URI as </a:t>
            </a:r>
            <a:r>
              <a:rPr b="1" lang="en-US" sz="1870"/>
              <a:t>statement</a:t>
            </a:r>
            <a:r>
              <a:rPr lang="en-US" sz="1870"/>
              <a:t> otherwise</a:t>
            </a:r>
            <a:endParaRPr sz="1870"/>
          </a:p>
          <a:p>
            <a:pPr indent="-228600" lvl="2" marL="822960" rtl="0" algn="l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1275"/>
              <a:buChar char="⯍"/>
            </a:pPr>
            <a:r>
              <a:rPr lang="en-US" sz="1700"/>
              <a:t>Property:  wasDerivedFrom, statement:  </a:t>
            </a:r>
            <a:r>
              <a:rPr lang="en-US" sz="1700" u="sng">
                <a:solidFill>
                  <a:schemeClr val="hlink"/>
                </a:solidFill>
                <a:hlinkClick r:id="rId4"/>
              </a:rPr>
              <a:t>http://en.wikipedia.org/wiki/Moon?oldid=707145816</a:t>
            </a:r>
            <a:endParaRPr sz="1700"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Assign </a:t>
            </a:r>
            <a:r>
              <a:rPr b="1" lang="en-US" sz="1870"/>
              <a:t>language tag </a:t>
            </a:r>
            <a:r>
              <a:rPr lang="en-US" sz="1870"/>
              <a:t>(if available)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40"/>
              </a:spcBef>
              <a:spcAft>
                <a:spcPts val="0"/>
              </a:spcAft>
              <a:buSzPts val="1275"/>
              <a:buChar char="⯍"/>
            </a:pPr>
            <a:r>
              <a:rPr lang="en-US" sz="1700"/>
              <a:t>Property: name, statement: “Moon”, lang: en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5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Submerging Multilingual Entities</a:t>
            </a:r>
            <a:endParaRPr sz="2970"/>
          </a:p>
        </p:txBody>
      </p:sp>
      <p:sp>
        <p:nvSpPr>
          <p:cNvPr id="502" name="Google Shape;502;p55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3" name="Google Shape;503;p55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78"/>
              <a:buChar char="⚫"/>
            </a:pPr>
            <a:r>
              <a:rPr b="1" lang="en-US" sz="2092"/>
              <a:t>Step: Additional consideration for French data set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Check if literal statement is a </a:t>
            </a:r>
            <a:r>
              <a:rPr b="1" lang="en-US" sz="1704"/>
              <a:t>number</a:t>
            </a:r>
            <a:endParaRPr b="1" sz="1704"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Lang: en if true</a:t>
            </a:r>
            <a:endParaRPr sz="1550"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If local name is present but language tag is empty, check </a:t>
            </a:r>
            <a:r>
              <a:rPr b="1" lang="en-US" sz="1704"/>
              <a:t>probable language</a:t>
            </a:r>
            <a:endParaRPr b="1" sz="1704"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Highest priority: en, lang: en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Otherwise, if priority: fr is greater than zero, lang: fr</a:t>
            </a:r>
            <a:endParaRPr sz="1550"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Check URLs for </a:t>
            </a:r>
            <a:r>
              <a:rPr b="1" lang="en-US" sz="1704"/>
              <a:t>hint of specific language</a:t>
            </a:r>
            <a:endParaRPr b="1" sz="1704"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Statement:  “http://fr.dbpedia.org/…”, lang: fr</a:t>
            </a:r>
            <a:endParaRPr sz="1550"/>
          </a:p>
          <a:p>
            <a:pPr indent="-154781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None/>
            </a:pPr>
            <a:r>
              <a:t/>
            </a:r>
            <a:endParaRPr sz="1550"/>
          </a:p>
          <a:p>
            <a:pPr indent="-274320" lvl="0" marL="274320" rtl="0" algn="l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b="1" lang="en-US" sz="2092"/>
              <a:t>Step: Initiate sub-merging process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b="1" lang="en-US" sz="1704"/>
              <a:t>Populate</a:t>
            </a:r>
            <a:r>
              <a:rPr lang="en-US" sz="1704"/>
              <a:t> new data set with entire English data set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Char char="⯍"/>
            </a:pPr>
            <a:r>
              <a:rPr lang="en-US" sz="1550"/>
              <a:t>All entities of English data set are mapped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b="1" lang="en-US" sz="1704"/>
              <a:t>Pass French data set </a:t>
            </a:r>
            <a:r>
              <a:rPr lang="en-US" sz="1704"/>
              <a:t>through the set of semantic rules</a:t>
            </a:r>
            <a:endParaRPr sz="1704"/>
          </a:p>
          <a:p>
            <a:pPr indent="-154781" lvl="2" marL="822960" rtl="0" algn="l">
              <a:lnSpc>
                <a:spcPct val="80000"/>
              </a:lnSpc>
              <a:spcBef>
                <a:spcPts val="310"/>
              </a:spcBef>
              <a:spcAft>
                <a:spcPts val="0"/>
              </a:spcAft>
              <a:buSzPts val="1163"/>
              <a:buNone/>
            </a:pPr>
            <a:r>
              <a:t/>
            </a:r>
            <a:endParaRPr sz="155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6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Submerging Multilingual Entities</a:t>
            </a:r>
            <a:endParaRPr sz="2970"/>
          </a:p>
        </p:txBody>
      </p:sp>
      <p:sp>
        <p:nvSpPr>
          <p:cNvPr id="509" name="Google Shape;509;p56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0" name="Google Shape;510;p56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b="1" lang="en-US"/>
              <a:t>Step: Semantic rules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b="1" lang="en-US"/>
              <a:t>Compare</a:t>
            </a:r>
            <a:r>
              <a:rPr lang="en-US"/>
              <a:t> property-statement-lang:fr with all property-statement-lang:en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b="1" lang="en-US"/>
              <a:t>Discard</a:t>
            </a:r>
            <a:r>
              <a:rPr lang="en-US"/>
              <a:t> french pair for </a:t>
            </a:r>
            <a:r>
              <a:rPr b="1" lang="en-US"/>
              <a:t>perfect match </a:t>
            </a:r>
            <a:r>
              <a:rPr lang="en-US"/>
              <a:t>(redundant case)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b="1" lang="en-US"/>
              <a:t>Consider</a:t>
            </a:r>
            <a:r>
              <a:rPr lang="en-US"/>
              <a:t>: label-Lune-fr</a:t>
            </a:r>
            <a:endParaRPr/>
          </a:p>
          <a:p>
            <a:pPr indent="-228600" lvl="3" marL="1097280" rtl="0" algn="l">
              <a:spcBef>
                <a:spcPts val="400"/>
              </a:spcBef>
              <a:spcAft>
                <a:spcPts val="0"/>
              </a:spcAft>
              <a:buSzPts val="1400"/>
              <a:buChar char="🞆"/>
            </a:pPr>
            <a:r>
              <a:rPr lang="en-US"/>
              <a:t>Match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57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Submerging Multilingual Entities</a:t>
            </a:r>
            <a:endParaRPr/>
          </a:p>
        </p:txBody>
      </p:sp>
      <p:sp>
        <p:nvSpPr>
          <p:cNvPr id="516" name="Google Shape;516;p57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7" name="Google Shape;517;p57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2"/>
              <a:buChar char="⚫"/>
            </a:pPr>
            <a:r>
              <a:rPr b="1" lang="en-US" sz="2497"/>
              <a:t>Step: Semantic rules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For each </a:t>
            </a:r>
            <a:r>
              <a:rPr b="1" lang="en-US" sz="2035"/>
              <a:t>property-statement-lang:fr</a:t>
            </a:r>
            <a:r>
              <a:rPr lang="en-US" sz="2035"/>
              <a:t> and </a:t>
            </a:r>
            <a:r>
              <a:rPr b="1" lang="en-US" sz="2035"/>
              <a:t>statement -&gt; literal</a:t>
            </a:r>
            <a:endParaRPr b="1" sz="2035"/>
          </a:p>
          <a:p>
            <a:pPr indent="-228600" lvl="2" marL="82296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SzPts val="1388"/>
              <a:buChar char="⯍"/>
            </a:pPr>
            <a:r>
              <a:rPr lang="en-US" sz="1850"/>
              <a:t>Statement (fr) -&gt; translator -&gt; translated_statement (en)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SzPts val="1388"/>
              <a:buChar char="⯍"/>
            </a:pPr>
            <a:r>
              <a:rPr b="1" lang="en-US" sz="1850"/>
              <a:t>Compare</a:t>
            </a:r>
            <a:r>
              <a:rPr lang="en-US" sz="1850"/>
              <a:t> translated_statement (en) with all statement (en)</a:t>
            </a:r>
            <a:endParaRPr/>
          </a:p>
          <a:p>
            <a:pPr indent="-228600" lvl="3" marL="109728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SzPts val="1295"/>
              <a:buChar char="🞆"/>
            </a:pPr>
            <a:r>
              <a:rPr lang="en-US" sz="1850"/>
              <a:t>For </a:t>
            </a:r>
            <a:r>
              <a:rPr b="1" lang="en-US" sz="1850"/>
              <a:t>match</a:t>
            </a:r>
            <a:r>
              <a:rPr lang="en-US" sz="1850"/>
              <a:t>, generate property (en), statement (fr), lang (fr)</a:t>
            </a:r>
            <a:endParaRPr/>
          </a:p>
          <a:p>
            <a:pPr indent="-228600" lvl="4" marL="1371600" rtl="0" algn="l">
              <a:lnSpc>
                <a:spcPct val="80000"/>
              </a:lnSpc>
              <a:spcBef>
                <a:spcPts val="333"/>
              </a:spcBef>
              <a:spcAft>
                <a:spcPts val="0"/>
              </a:spcAft>
              <a:buSzPts val="1665"/>
              <a:buFont typeface="Georgia"/>
              <a:buChar char="•"/>
            </a:pPr>
            <a:r>
              <a:rPr b="1" lang="en-US" sz="1665"/>
              <a:t>Check generated pair </a:t>
            </a:r>
            <a:r>
              <a:rPr lang="en-US" sz="1665"/>
              <a:t>for existence in sub-merged data set</a:t>
            </a:r>
            <a:endParaRPr/>
          </a:p>
          <a:p>
            <a:pPr indent="-228600" lvl="4" marL="1371600" rtl="0" algn="l">
              <a:lnSpc>
                <a:spcPct val="80000"/>
              </a:lnSpc>
              <a:spcBef>
                <a:spcPts val="333"/>
              </a:spcBef>
              <a:spcAft>
                <a:spcPts val="0"/>
              </a:spcAft>
              <a:buSzPts val="1665"/>
              <a:buFont typeface="Georgia"/>
              <a:buChar char="•"/>
            </a:pPr>
            <a:r>
              <a:rPr lang="en-US" sz="1665"/>
              <a:t>Add if not present</a:t>
            </a:r>
            <a:endParaRPr sz="1665"/>
          </a:p>
          <a:p>
            <a:pPr indent="-122872" lvl="4" marL="1371600" rtl="0" algn="l">
              <a:lnSpc>
                <a:spcPct val="80000"/>
              </a:lnSpc>
              <a:spcBef>
                <a:spcPts val="333"/>
              </a:spcBef>
              <a:spcAft>
                <a:spcPts val="0"/>
              </a:spcAft>
              <a:buSzPts val="1665"/>
              <a:buFont typeface="Georgia"/>
              <a:buNone/>
            </a:pPr>
            <a:r>
              <a:t/>
            </a:r>
            <a:endParaRPr sz="1665"/>
          </a:p>
          <a:p>
            <a:pPr indent="-228600" lvl="2" marL="82296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SzPts val="1388"/>
              <a:buChar char="⯍"/>
            </a:pPr>
            <a:r>
              <a:rPr lang="en-US" sz="1850"/>
              <a:t>Consider: title-lune-fr</a:t>
            </a:r>
            <a:endParaRPr sz="1850"/>
          </a:p>
          <a:p>
            <a:pPr indent="-228600" lvl="3" marL="109728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SzPts val="1295"/>
              <a:buChar char="🞆"/>
            </a:pPr>
            <a:r>
              <a:rPr lang="en-US" sz="1850"/>
              <a:t>Match</a:t>
            </a:r>
            <a:endParaRPr/>
          </a:p>
          <a:p>
            <a:pPr indent="-228600" lvl="3" marL="109728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SzPts val="1295"/>
              <a:buChar char="🞆"/>
            </a:pPr>
            <a:r>
              <a:rPr lang="en-US" sz="1850"/>
              <a:t>Exists in the sub-merged data set</a:t>
            </a:r>
            <a:endParaRPr sz="1850"/>
          </a:p>
          <a:p>
            <a:pPr indent="-139544" lvl="0" marL="274320" rtl="0" algn="l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SzPts val="2122"/>
              <a:buNone/>
            </a:pPr>
            <a:r>
              <a:t/>
            </a:r>
            <a:endParaRPr sz="2497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58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Submerging Multilingual Entities</a:t>
            </a:r>
            <a:endParaRPr/>
          </a:p>
        </p:txBody>
      </p:sp>
      <p:sp>
        <p:nvSpPr>
          <p:cNvPr id="523" name="Google Shape;523;p58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4" name="Google Shape;524;p58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2"/>
              <a:buChar char="⚫"/>
            </a:pPr>
            <a:r>
              <a:rPr b="1" lang="en-US" sz="2497"/>
              <a:t>Step: Semantic rules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For each property-statement-lang:fr and statement -&gt; </a:t>
            </a:r>
            <a:r>
              <a:rPr b="1" lang="en-US" sz="2035"/>
              <a:t>local name</a:t>
            </a:r>
            <a:r>
              <a:rPr lang="en-US" sz="2035"/>
              <a:t> of a URI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SzPts val="1388"/>
              <a:buChar char="⯍"/>
            </a:pPr>
            <a:r>
              <a:rPr lang="en-US" sz="1850"/>
              <a:t>Statement (fr) -&gt; translator -&gt; translated_statement (en)</a:t>
            </a:r>
            <a:endParaRPr/>
          </a:p>
          <a:p>
            <a:pPr indent="-228600" lvl="2" marL="82296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SzPts val="1388"/>
              <a:buChar char="⯍"/>
            </a:pPr>
            <a:r>
              <a:rPr b="1" lang="en-US" sz="1850"/>
              <a:t>Compare</a:t>
            </a:r>
            <a:r>
              <a:rPr lang="en-US" sz="1850"/>
              <a:t> translated_statement (en) with all statement (en)</a:t>
            </a:r>
            <a:endParaRPr/>
          </a:p>
          <a:p>
            <a:pPr indent="-228600" lvl="3" marL="109728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SzPts val="1295"/>
              <a:buChar char="🞆"/>
            </a:pPr>
            <a:r>
              <a:rPr lang="en-US" sz="1850"/>
              <a:t>For </a:t>
            </a:r>
            <a:r>
              <a:rPr b="1" lang="en-US" sz="1850"/>
              <a:t>match</a:t>
            </a:r>
            <a:r>
              <a:rPr lang="en-US" sz="1850"/>
              <a:t>, generate property (en), statement (fr), lang (fr)</a:t>
            </a:r>
            <a:endParaRPr/>
          </a:p>
          <a:p>
            <a:pPr indent="-228600" lvl="4" marL="1371600" rtl="0" algn="l">
              <a:lnSpc>
                <a:spcPct val="80000"/>
              </a:lnSpc>
              <a:spcBef>
                <a:spcPts val="333"/>
              </a:spcBef>
              <a:spcAft>
                <a:spcPts val="0"/>
              </a:spcAft>
              <a:buSzPts val="1665"/>
              <a:buFont typeface="Georgia"/>
              <a:buChar char="•"/>
            </a:pPr>
            <a:r>
              <a:rPr b="1" lang="en-US" sz="1665"/>
              <a:t>Check generated pair </a:t>
            </a:r>
            <a:r>
              <a:rPr lang="en-US" sz="1665"/>
              <a:t>for existence in sub-merged data set</a:t>
            </a:r>
            <a:endParaRPr/>
          </a:p>
          <a:p>
            <a:pPr indent="-228600" lvl="4" marL="1371600" rtl="0" algn="l">
              <a:lnSpc>
                <a:spcPct val="80000"/>
              </a:lnSpc>
              <a:spcBef>
                <a:spcPts val="333"/>
              </a:spcBef>
              <a:spcAft>
                <a:spcPts val="0"/>
              </a:spcAft>
              <a:buSzPts val="1665"/>
              <a:buFont typeface="Georgia"/>
              <a:buChar char="•"/>
            </a:pPr>
            <a:r>
              <a:rPr lang="en-US" sz="1665"/>
              <a:t>Add if not present</a:t>
            </a:r>
            <a:endParaRPr sz="1665"/>
          </a:p>
          <a:p>
            <a:pPr indent="-122872" lvl="4" marL="1371600" rtl="0" algn="l">
              <a:lnSpc>
                <a:spcPct val="80000"/>
              </a:lnSpc>
              <a:spcBef>
                <a:spcPts val="333"/>
              </a:spcBef>
              <a:spcAft>
                <a:spcPts val="0"/>
              </a:spcAft>
              <a:buSzPts val="1665"/>
              <a:buFont typeface="Georgia"/>
              <a:buNone/>
            </a:pPr>
            <a:r>
              <a:t/>
            </a:r>
            <a:endParaRPr sz="1665"/>
          </a:p>
          <a:p>
            <a:pPr indent="-228600" lvl="2" marL="82296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SzPts val="1388"/>
              <a:buChar char="⯍"/>
            </a:pPr>
            <a:r>
              <a:rPr lang="en-US" sz="1850"/>
              <a:t>Consider: wikiPage-CelestialBody109239740-fr</a:t>
            </a:r>
            <a:endParaRPr/>
          </a:p>
          <a:p>
            <a:pPr indent="-228600" lvl="3" marL="1097280" rtl="0" algn="l">
              <a:lnSpc>
                <a:spcPct val="80000"/>
              </a:lnSpc>
              <a:spcBef>
                <a:spcPts val="370"/>
              </a:spcBef>
              <a:spcAft>
                <a:spcPts val="0"/>
              </a:spcAft>
              <a:buSzPts val="1295"/>
              <a:buChar char="🞆"/>
            </a:pPr>
            <a:r>
              <a:rPr lang="en-US" sz="1850"/>
              <a:t>Added as a new triple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9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Submerging Multilingual Entities</a:t>
            </a:r>
            <a:endParaRPr/>
          </a:p>
        </p:txBody>
      </p:sp>
      <p:sp>
        <p:nvSpPr>
          <p:cNvPr id="530" name="Google Shape;530;p59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1" name="Google Shape;531;p59"/>
          <p:cNvSpPr txBox="1"/>
          <p:nvPr>
            <p:ph idx="1" type="body"/>
          </p:nvPr>
        </p:nvSpPr>
        <p:spPr>
          <a:xfrm>
            <a:off x="301752" y="1079437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1700"/>
              <a:buChar char="⚫"/>
            </a:pPr>
            <a:r>
              <a:rPr b="1" lang="en-US" sz="2000"/>
              <a:t>Step: Finalize the sub-merged data set</a:t>
            </a:r>
            <a:endParaRPr/>
          </a:p>
        </p:txBody>
      </p:sp>
      <p:pic>
        <p:nvPicPr>
          <p:cNvPr descr="submerged_multilingual_entities.jpg" id="532" name="Google Shape;532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6648" y="1467678"/>
            <a:ext cx="5443697" cy="3579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60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Complexity Assessment</a:t>
            </a:r>
            <a:endParaRPr sz="2970"/>
          </a:p>
        </p:txBody>
      </p:sp>
      <p:sp>
        <p:nvSpPr>
          <p:cNvPr id="538" name="Google Shape;538;p60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9" name="Google Shape;539;p60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Consider label-lune (fr)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Fetched from French RDF at </a:t>
            </a:r>
            <a:r>
              <a:rPr b="1" lang="en-US" sz="1870"/>
              <a:t>first level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Compared to each entry from English RDF in </a:t>
            </a:r>
            <a:r>
              <a:rPr b="1" lang="en-US" sz="1870"/>
              <a:t>two level loop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For positive match, “lune” translated to “moon” in </a:t>
            </a:r>
            <a:r>
              <a:rPr b="1" lang="en-US" sz="1870"/>
              <a:t>first level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Further consideration in </a:t>
            </a:r>
            <a:r>
              <a:rPr b="1" lang="en-US" sz="1870"/>
              <a:t>two level loop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Statement type denoted in </a:t>
            </a:r>
            <a:r>
              <a:rPr b="1" lang="en-US" sz="1870"/>
              <a:t>first level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Final decision taken in </a:t>
            </a:r>
            <a:r>
              <a:rPr b="1" lang="en-US" sz="1870"/>
              <a:t>first level</a:t>
            </a:r>
            <a:endParaRPr/>
          </a:p>
          <a:p>
            <a:pPr indent="-191198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None/>
            </a:pPr>
            <a:r>
              <a:t/>
            </a:r>
            <a:endParaRPr b="1" sz="1870"/>
          </a:p>
          <a:p>
            <a:pPr indent="-274320" lvl="0" marL="274320" rtl="0" algn="l">
              <a:lnSpc>
                <a:spcPct val="80000"/>
              </a:lnSpc>
              <a:spcBef>
                <a:spcPts val="459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Order  O(n</a:t>
            </a:r>
            <a:r>
              <a:rPr baseline="30000" lang="en-US" sz="2295"/>
              <a:t>2</a:t>
            </a:r>
            <a:r>
              <a:rPr lang="en-US" sz="2295"/>
              <a:t>) for two languages and each entity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For n languages: (n-1)n</a:t>
            </a:r>
            <a:r>
              <a:rPr baseline="30000" lang="en-US" sz="1870"/>
              <a:t>2 </a:t>
            </a:r>
            <a:r>
              <a:rPr lang="en-US" sz="1870"/>
              <a:t> 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For m entities in the richer language: m x (n-1)n</a:t>
            </a:r>
            <a:r>
              <a:rPr baseline="30000" lang="en-US" sz="1870"/>
              <a:t>2</a:t>
            </a:r>
            <a:endParaRPr sz="187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61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Finalizing New Data Set</a:t>
            </a:r>
            <a:endParaRPr sz="2970"/>
          </a:p>
        </p:txBody>
      </p:sp>
      <p:sp>
        <p:nvSpPr>
          <p:cNvPr id="545" name="Google Shape;545;p61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6" name="Google Shape;546;p61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All redundant data </a:t>
            </a:r>
            <a:r>
              <a:rPr b="1" lang="en-US"/>
              <a:t>removed</a:t>
            </a:r>
            <a:endParaRPr/>
          </a:p>
          <a:p>
            <a:pPr indent="-274320" lvl="0" marL="274320" rtl="0" algn="l"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b="1" lang="en-US"/>
              <a:t>New</a:t>
            </a:r>
            <a:r>
              <a:rPr lang="en-US"/>
              <a:t> data set formed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English entries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Unique French entries</a:t>
            </a:r>
            <a:endParaRPr/>
          </a:p>
          <a:p>
            <a:pPr indent="-274320" lvl="0" marL="274320" rtl="0" algn="l"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b="1" lang="en-US"/>
              <a:t>Referenced</a:t>
            </a:r>
            <a:r>
              <a:rPr lang="en-US"/>
              <a:t> through the identifier of the subject</a:t>
            </a:r>
            <a:endParaRPr/>
          </a:p>
          <a:p>
            <a:pPr indent="-274320" lvl="0" marL="274320" rtl="0" algn="l"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b="1" lang="en-US"/>
              <a:t>Adaptable</a:t>
            </a:r>
            <a:r>
              <a:rPr lang="en-US"/>
              <a:t> for a single ontology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7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Introduction</a:t>
            </a:r>
            <a:endParaRPr sz="2970"/>
          </a:p>
        </p:txBody>
      </p:sp>
      <p:sp>
        <p:nvSpPr>
          <p:cNvPr id="199" name="Google Shape;199;p17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0" name="Google Shape;200;p17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Wikipedia Entry Augmentation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b="1" lang="en-US"/>
              <a:t>Knowledge content </a:t>
            </a:r>
            <a:r>
              <a:rPr lang="en-US"/>
              <a:t>in traditional web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b="1" lang="en-US"/>
              <a:t>Complexity </a:t>
            </a:r>
            <a:r>
              <a:rPr lang="en-US"/>
              <a:t>faced by innumerable systems</a:t>
            </a:r>
            <a:endParaRPr/>
          </a:p>
          <a:p>
            <a:pPr indent="-228600" lvl="2" marL="822960" rtl="0" algn="l">
              <a:spcBef>
                <a:spcPts val="400"/>
              </a:spcBef>
              <a:spcAft>
                <a:spcPts val="0"/>
              </a:spcAft>
              <a:buSzPts val="1500"/>
              <a:buChar char="⯍"/>
            </a:pPr>
            <a:r>
              <a:rPr lang="en-US"/>
              <a:t>Innumerable formats of web content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b="1" lang="en-US"/>
              <a:t>Solution: Semantic Web</a:t>
            </a:r>
            <a:endParaRPr/>
          </a:p>
          <a:p>
            <a:pPr indent="-176530" lvl="1" marL="548640" rtl="0" algn="l">
              <a:spcBef>
                <a:spcPts val="440"/>
              </a:spcBef>
              <a:spcAft>
                <a:spcPts val="0"/>
              </a:spcAft>
              <a:buSzPts val="1540"/>
              <a:buNone/>
            </a:pPr>
            <a:r>
              <a:t/>
            </a:r>
            <a:endParaRPr b="1"/>
          </a:p>
          <a:p>
            <a:pPr indent="-176530" lvl="1" marL="548640" rtl="0" algn="l">
              <a:spcBef>
                <a:spcPts val="440"/>
              </a:spcBef>
              <a:spcAft>
                <a:spcPts val="0"/>
              </a:spcAft>
              <a:buSzPts val="154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2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Summary</a:t>
            </a:r>
            <a:endParaRPr sz="2970"/>
          </a:p>
        </p:txBody>
      </p:sp>
      <p:sp>
        <p:nvSpPr>
          <p:cNvPr id="553" name="Google Shape;553;p62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4" name="Google Shape;554;p62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34"/>
              <a:buChar char="⚫"/>
            </a:pPr>
            <a:r>
              <a:rPr lang="en-US" sz="1687"/>
              <a:t>The current multilingual ontology is </a:t>
            </a:r>
            <a:r>
              <a:rPr b="1" lang="en-US" sz="1687"/>
              <a:t>modified to include multiple data sets.</a:t>
            </a:r>
            <a:endParaRPr/>
          </a:p>
          <a:p>
            <a:pPr indent="-183264" lvl="0" marL="274320" rtl="0" algn="l">
              <a:lnSpc>
                <a:spcPct val="80000"/>
              </a:lnSpc>
              <a:spcBef>
                <a:spcPts val="337"/>
              </a:spcBef>
              <a:spcAft>
                <a:spcPts val="0"/>
              </a:spcAft>
              <a:buSzPts val="1434"/>
              <a:buNone/>
            </a:pPr>
            <a:r>
              <a:t/>
            </a:r>
            <a:endParaRPr b="1" sz="1687"/>
          </a:p>
          <a:p>
            <a:pPr indent="-274320" lvl="0" marL="274320" rtl="0" algn="l">
              <a:lnSpc>
                <a:spcPct val="80000"/>
              </a:lnSpc>
              <a:spcBef>
                <a:spcPts val="337"/>
              </a:spcBef>
              <a:spcAft>
                <a:spcPts val="0"/>
              </a:spcAft>
              <a:buSzPts val="1434"/>
              <a:buChar char="⚫"/>
            </a:pPr>
            <a:r>
              <a:rPr lang="en-US" sz="1687"/>
              <a:t>The extraction techniques are to be implemented to ensure that the knowledge base is </a:t>
            </a:r>
            <a:r>
              <a:rPr b="1" lang="en-US" sz="1687"/>
              <a:t>properly mapped</a:t>
            </a:r>
            <a:r>
              <a:rPr lang="en-US" sz="1687"/>
              <a:t> and the extracting technique </a:t>
            </a:r>
            <a:r>
              <a:rPr b="1" lang="en-US" sz="1687"/>
              <a:t>agrees with the mapping</a:t>
            </a:r>
            <a:r>
              <a:rPr lang="en-US" sz="1687"/>
              <a:t>.</a:t>
            </a:r>
            <a:endParaRPr/>
          </a:p>
          <a:p>
            <a:pPr indent="-183264" lvl="0" marL="274320" rtl="0" algn="l">
              <a:lnSpc>
                <a:spcPct val="80000"/>
              </a:lnSpc>
              <a:spcBef>
                <a:spcPts val="337"/>
              </a:spcBef>
              <a:spcAft>
                <a:spcPts val="0"/>
              </a:spcAft>
              <a:buSzPts val="1434"/>
              <a:buNone/>
            </a:pPr>
            <a:r>
              <a:t/>
            </a:r>
            <a:endParaRPr sz="1687"/>
          </a:p>
          <a:p>
            <a:pPr indent="-274320" lvl="0" marL="274320" rtl="0" algn="l">
              <a:lnSpc>
                <a:spcPct val="80000"/>
              </a:lnSpc>
              <a:spcBef>
                <a:spcPts val="337"/>
              </a:spcBef>
              <a:spcAft>
                <a:spcPts val="0"/>
              </a:spcAft>
              <a:buSzPts val="1434"/>
              <a:buChar char="⚫"/>
            </a:pPr>
            <a:r>
              <a:rPr b="1" lang="en-US" sz="1687"/>
              <a:t>One rich and mapped language </a:t>
            </a:r>
            <a:r>
              <a:rPr lang="en-US" sz="1687"/>
              <a:t>and another language, which is </a:t>
            </a:r>
            <a:r>
              <a:rPr b="1" lang="en-US" sz="1687"/>
              <a:t>comparatively new</a:t>
            </a:r>
            <a:r>
              <a:rPr lang="en-US" sz="1687"/>
              <a:t>, are to be considered and one specific word is selected and translated for adaptation in both languages.</a:t>
            </a:r>
            <a:endParaRPr/>
          </a:p>
          <a:p>
            <a:pPr indent="-183264" lvl="0" marL="274320" rtl="0" algn="l">
              <a:lnSpc>
                <a:spcPct val="80000"/>
              </a:lnSpc>
              <a:spcBef>
                <a:spcPts val="337"/>
              </a:spcBef>
              <a:spcAft>
                <a:spcPts val="0"/>
              </a:spcAft>
              <a:buSzPts val="1434"/>
              <a:buNone/>
            </a:pPr>
            <a:r>
              <a:t/>
            </a:r>
            <a:endParaRPr sz="1687"/>
          </a:p>
          <a:p>
            <a:pPr indent="-274320" lvl="0" marL="274320" rtl="0" algn="l">
              <a:lnSpc>
                <a:spcPct val="80000"/>
              </a:lnSpc>
              <a:spcBef>
                <a:spcPts val="337"/>
              </a:spcBef>
              <a:spcAft>
                <a:spcPts val="0"/>
              </a:spcAft>
              <a:buSzPts val="1434"/>
              <a:buChar char="⚫"/>
            </a:pPr>
            <a:r>
              <a:rPr lang="en-US" sz="1687"/>
              <a:t>The words are </a:t>
            </a:r>
            <a:r>
              <a:rPr b="1" lang="en-US" sz="1687"/>
              <a:t>mapped with DBpedia </a:t>
            </a:r>
            <a:r>
              <a:rPr lang="en-US" sz="1687"/>
              <a:t>following specific rules to form URLs.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3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Summary (continued)</a:t>
            </a:r>
            <a:endParaRPr sz="2970"/>
          </a:p>
        </p:txBody>
      </p:sp>
      <p:sp>
        <p:nvSpPr>
          <p:cNvPr id="560" name="Google Shape;560;p63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1" name="Google Shape;561;p63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The knowledge base for both the words are </a:t>
            </a:r>
            <a:r>
              <a:rPr b="1" lang="en-US" sz="1890"/>
              <a:t>extracted</a:t>
            </a:r>
            <a:r>
              <a:rPr lang="en-US" sz="1890"/>
              <a:t> using standard extraction techniques.</a:t>
            </a:r>
            <a:endParaRPr/>
          </a:p>
          <a:p>
            <a:pPr indent="-172307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None/>
            </a:pPr>
            <a:r>
              <a:t/>
            </a:r>
            <a:endParaRPr sz="1890"/>
          </a:p>
          <a:p>
            <a:pPr indent="-274320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The </a:t>
            </a:r>
            <a:r>
              <a:rPr b="1" lang="en-US" sz="1890"/>
              <a:t>data sets are prepared </a:t>
            </a:r>
            <a:r>
              <a:rPr lang="en-US" sz="1890"/>
              <a:t>from the knowledge bases so that they are compatible for further processing.</a:t>
            </a:r>
            <a:endParaRPr/>
          </a:p>
          <a:p>
            <a:pPr indent="-172307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None/>
            </a:pPr>
            <a:r>
              <a:t/>
            </a:r>
            <a:endParaRPr sz="1890"/>
          </a:p>
          <a:p>
            <a:pPr indent="-274320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The </a:t>
            </a:r>
            <a:r>
              <a:rPr b="1" lang="en-US" sz="1890"/>
              <a:t>set of semantic rules</a:t>
            </a:r>
            <a:r>
              <a:rPr lang="en-US" sz="1890"/>
              <a:t> are implemented on the processed data sets.</a:t>
            </a:r>
            <a:endParaRPr/>
          </a:p>
          <a:p>
            <a:pPr indent="-172307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None/>
            </a:pPr>
            <a:r>
              <a:t/>
            </a:r>
            <a:endParaRPr sz="1890"/>
          </a:p>
          <a:p>
            <a:pPr indent="-274320" lvl="0" marL="274320" rtl="0" algn="l">
              <a:lnSpc>
                <a:spcPct val="80000"/>
              </a:lnSpc>
              <a:spcBef>
                <a:spcPts val="378"/>
              </a:spcBef>
              <a:spcAft>
                <a:spcPts val="0"/>
              </a:spcAft>
              <a:buSzPts val="1607"/>
              <a:buChar char="⚫"/>
            </a:pPr>
            <a:r>
              <a:rPr lang="en-US" sz="1890"/>
              <a:t>The final and </a:t>
            </a:r>
            <a:r>
              <a:rPr b="1" lang="en-US" sz="1890"/>
              <a:t>augmented data set </a:t>
            </a:r>
            <a:r>
              <a:rPr lang="en-US" sz="1890"/>
              <a:t>is created by the resulting knowledge base obtained after implementing the set of semantic rules.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64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Experimental Implementation</a:t>
            </a:r>
            <a:endParaRPr sz="2970"/>
          </a:p>
        </p:txBody>
      </p:sp>
      <p:sp>
        <p:nvSpPr>
          <p:cNvPr id="567" name="Google Shape;567;p64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8" name="Google Shape;568;p64"/>
          <p:cNvSpPr txBox="1"/>
          <p:nvPr>
            <p:ph idx="1" type="body"/>
          </p:nvPr>
        </p:nvSpPr>
        <p:spPr>
          <a:xfrm>
            <a:off x="301752" y="1145285"/>
            <a:ext cx="8503920" cy="36637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Competency of the system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The proposed framework [11] yields best result for implementation of the system [16]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b="1" lang="en-US" sz="2035"/>
              <a:t>All extraction techniques </a:t>
            </a:r>
            <a:r>
              <a:rPr lang="en-US" sz="2035"/>
              <a:t>improved by implementation of [16]</a:t>
            </a:r>
            <a:endParaRPr/>
          </a:p>
          <a:p>
            <a:pPr indent="-183864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None/>
            </a:pPr>
            <a:r>
              <a:t/>
            </a:r>
            <a:endParaRPr sz="2035"/>
          </a:p>
          <a:p>
            <a:pPr indent="-274320" lvl="0" marL="274320" rtl="0" algn="l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Dependency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Dictionary to ontology parser (for framework)</a:t>
            </a:r>
            <a:r>
              <a:rPr lang="en-US" sz="2035">
                <a:solidFill>
                  <a:srgbClr val="88A0AC"/>
                </a:solidFill>
              </a:rPr>
              <a:t>: OntoLearn, Text2Onto, SPRAT etc.</a:t>
            </a:r>
            <a:endParaRPr sz="2035">
              <a:solidFill>
                <a:srgbClr val="88A0AC"/>
              </a:solidFill>
            </a:endParaRPr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Translation Engine (Google Translate API)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Existing multilingual ontology [8]</a:t>
            </a:r>
            <a:endParaRPr/>
          </a:p>
          <a:p>
            <a:pPr indent="-274320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JDOM library for XML generation</a:t>
            </a:r>
            <a:endParaRPr/>
          </a:p>
          <a:p>
            <a:pPr indent="-183864" lvl="1" marL="548640" rtl="0" algn="l">
              <a:lnSpc>
                <a:spcPct val="80000"/>
              </a:lnSpc>
              <a:spcBef>
                <a:spcPts val="407"/>
              </a:spcBef>
              <a:spcAft>
                <a:spcPts val="0"/>
              </a:spcAft>
              <a:buSzPts val="1425"/>
              <a:buNone/>
            </a:pPr>
            <a:r>
              <a:t/>
            </a:r>
            <a:endParaRPr sz="2035"/>
          </a:p>
        </p:txBody>
      </p:sp>
      <p:sp>
        <p:nvSpPr>
          <p:cNvPr id="569" name="Google Shape;569;p64"/>
          <p:cNvSpPr txBox="1"/>
          <p:nvPr/>
        </p:nvSpPr>
        <p:spPr>
          <a:xfrm>
            <a:off x="524936" y="4625089"/>
            <a:ext cx="8094131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[11] M. T. M. Ankon, S. N. Tumpa, and M. M. Ali, “A multilingual ontology based framework for wikipedia entry augmentation,” in Computer and Information Technology (ICCIT), 2016 19th International Conference on, pp. 541–545, IEEE, 2016.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[16] M. T. M. Ankon and M. M. Ali, “Wikipedia entry augmentation by sub-merging entities based on multilingual ontology,” in Informatics, Electronics and Vision &amp; 2017 7</a:t>
            </a:r>
            <a:r>
              <a:rPr baseline="30000"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</a:t>
            </a: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International Symposium in Computational Medical and Health Technology (ICIEV-ISCMHT), 2017 6th International Conference on, pp. 1–6, IEEE, 2017.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5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Experimental Implementation</a:t>
            </a:r>
            <a:endParaRPr sz="2970"/>
          </a:p>
        </p:txBody>
      </p:sp>
      <p:sp>
        <p:nvSpPr>
          <p:cNvPr id="575" name="Google Shape;575;p65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6" name="Google Shape;576;p65"/>
          <p:cNvSpPr txBox="1"/>
          <p:nvPr>
            <p:ph idx="1" type="body"/>
          </p:nvPr>
        </p:nvSpPr>
        <p:spPr>
          <a:xfrm>
            <a:off x="301752" y="1145286"/>
            <a:ext cx="8503920" cy="24885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274320" rtl="0" algn="l">
              <a:spcBef>
                <a:spcPts val="0"/>
              </a:spcBef>
              <a:spcAft>
                <a:spcPts val="0"/>
              </a:spcAft>
              <a:buSzPts val="1540"/>
              <a:buNone/>
            </a:pPr>
            <a:r>
              <a:t/>
            </a:r>
            <a:endParaRPr/>
          </a:p>
          <a:p>
            <a:pPr indent="-274320" lvl="0" marL="274320" rtl="0" algn="l"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Selection of language and translation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Comparison between English and French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Google translate API</a:t>
            </a:r>
            <a:endParaRPr/>
          </a:p>
        </p:txBody>
      </p:sp>
      <p:pic>
        <p:nvPicPr>
          <p:cNvPr descr="Screen Shot 2018-06-23 at 3.24.22 AM.png" id="577" name="Google Shape;577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0463" y="3278248"/>
            <a:ext cx="7193759" cy="940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66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Experimental Implementation (continued)</a:t>
            </a:r>
            <a:endParaRPr sz="2970"/>
          </a:p>
        </p:txBody>
      </p:sp>
      <p:sp>
        <p:nvSpPr>
          <p:cNvPr id="583" name="Google Shape;583;p66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4" name="Google Shape;584;p66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Populating data sets</a:t>
            </a:r>
            <a:endParaRPr/>
          </a:p>
          <a:p>
            <a:pPr indent="-274320" lvl="1" marL="548640" rtl="0" algn="l"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SPARQL queries to fetch existing data</a:t>
            </a:r>
            <a:endParaRPr/>
          </a:p>
          <a:p>
            <a:pPr indent="-183864" lvl="1" marL="548640" rtl="0" algn="l">
              <a:spcBef>
                <a:spcPts val="407"/>
              </a:spcBef>
              <a:spcAft>
                <a:spcPts val="0"/>
              </a:spcAft>
              <a:buSzPts val="1425"/>
              <a:buNone/>
            </a:pPr>
            <a:r>
              <a:t/>
            </a:r>
            <a:endParaRPr sz="2035"/>
          </a:p>
          <a:p>
            <a:pPr indent="-274320" lvl="0" marL="274320" rtl="0" algn="l">
              <a:spcBef>
                <a:spcPts val="499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Processing data sets</a:t>
            </a:r>
            <a:endParaRPr/>
          </a:p>
          <a:p>
            <a:pPr indent="-274320" lvl="1" marL="548640" rtl="0" algn="l"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Run through all the rules to prepare the data for final consideration</a:t>
            </a:r>
            <a:endParaRPr/>
          </a:p>
          <a:p>
            <a:pPr indent="-183864" lvl="1" marL="548640" rtl="0" algn="l">
              <a:spcBef>
                <a:spcPts val="407"/>
              </a:spcBef>
              <a:spcAft>
                <a:spcPts val="0"/>
              </a:spcAft>
              <a:buSzPts val="1425"/>
              <a:buNone/>
            </a:pPr>
            <a:r>
              <a:t/>
            </a:r>
            <a:endParaRPr sz="2035"/>
          </a:p>
          <a:p>
            <a:pPr indent="-274320" lvl="0" marL="274320" rtl="0" algn="l">
              <a:spcBef>
                <a:spcPts val="499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Application of semantic rules</a:t>
            </a:r>
            <a:endParaRPr/>
          </a:p>
          <a:p>
            <a:pPr indent="-274320" lvl="1" marL="548640" rtl="0" algn="l"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Conditional application on each triple of the French data set</a:t>
            </a:r>
            <a:endParaRPr sz="2035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67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Experimental Implementation (continued)</a:t>
            </a:r>
            <a:endParaRPr sz="2970"/>
          </a:p>
        </p:txBody>
      </p:sp>
      <p:sp>
        <p:nvSpPr>
          <p:cNvPr id="590" name="Google Shape;590;p67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1" name="Google Shape;591;p67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Submerging data sets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Linear traversing of the two data sets</a:t>
            </a:r>
            <a:endParaRPr/>
          </a:p>
          <a:p>
            <a:pPr indent="-176530" lvl="1" marL="548640" rtl="0" algn="l">
              <a:spcBef>
                <a:spcPts val="440"/>
              </a:spcBef>
              <a:spcAft>
                <a:spcPts val="0"/>
              </a:spcAft>
              <a:buSzPts val="1540"/>
              <a:buNone/>
            </a:pPr>
            <a:r>
              <a:t/>
            </a:r>
            <a:endParaRPr/>
          </a:p>
          <a:p>
            <a:pPr indent="-274320" lvl="0" marL="274320" rtl="0" algn="l"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Preparing export file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Implementation of Java library, JDOM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Generate XML files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Data in triple format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68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Experimental Implementation (continued)</a:t>
            </a:r>
            <a:endParaRPr/>
          </a:p>
        </p:txBody>
      </p:sp>
      <p:sp>
        <p:nvSpPr>
          <p:cNvPr id="597" name="Google Shape;597;p68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8" name="Google Shape;598;p68"/>
          <p:cNvSpPr txBox="1"/>
          <p:nvPr/>
        </p:nvSpPr>
        <p:spPr>
          <a:xfrm>
            <a:off x="3922689" y="4718548"/>
            <a:ext cx="125857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Export file</a:t>
            </a:r>
            <a:endParaRPr/>
          </a:p>
        </p:txBody>
      </p:sp>
      <p:pic>
        <p:nvPicPr>
          <p:cNvPr descr="xmlFile1.pdf" id="599" name="Google Shape;599;p6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9322" l="0" r="0" t="0"/>
          <a:stretch/>
        </p:blipFill>
        <p:spPr>
          <a:xfrm>
            <a:off x="301625" y="1144588"/>
            <a:ext cx="8504238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69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Experimental Implementation (continued)</a:t>
            </a:r>
            <a:endParaRPr/>
          </a:p>
        </p:txBody>
      </p:sp>
      <p:sp>
        <p:nvSpPr>
          <p:cNvPr id="605" name="Google Shape;605;p69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6" name="Google Shape;606;p69"/>
          <p:cNvSpPr txBox="1"/>
          <p:nvPr/>
        </p:nvSpPr>
        <p:spPr>
          <a:xfrm>
            <a:off x="3922689" y="4718548"/>
            <a:ext cx="125857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Export file</a:t>
            </a:r>
            <a:endParaRPr/>
          </a:p>
        </p:txBody>
      </p:sp>
      <p:sp>
        <p:nvSpPr>
          <p:cNvPr descr="xmlFile2.pdf" id="607" name="Google Shape;607;p69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70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Experimental Result</a:t>
            </a:r>
            <a:endParaRPr sz="2970"/>
          </a:p>
        </p:txBody>
      </p:sp>
      <p:sp>
        <p:nvSpPr>
          <p:cNvPr id="613" name="Google Shape;613;p70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4" name="Google Shape;614;p70"/>
          <p:cNvSpPr txBox="1"/>
          <p:nvPr/>
        </p:nvSpPr>
        <p:spPr>
          <a:xfrm>
            <a:off x="676516" y="4357560"/>
            <a:ext cx="79432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Experimental results obtained by implementing the process of sub-merging multilingual entities in case of French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language.</a:t>
            </a:r>
            <a:endParaRPr/>
          </a:p>
        </p:txBody>
      </p:sp>
      <p:pic>
        <p:nvPicPr>
          <p:cNvPr descr="Screen Shot 2018-06-23 at 3.34.49 AM.png" id="615" name="Google Shape;615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516" y="1220262"/>
            <a:ext cx="7991005" cy="3149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71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Experimental Result</a:t>
            </a:r>
            <a:endParaRPr sz="2970"/>
          </a:p>
        </p:txBody>
      </p:sp>
      <p:sp>
        <p:nvSpPr>
          <p:cNvPr id="621" name="Google Shape;621;p71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2" name="Google Shape;622;p71"/>
          <p:cNvSpPr txBox="1"/>
          <p:nvPr/>
        </p:nvSpPr>
        <p:spPr>
          <a:xfrm>
            <a:off x="714144" y="4443705"/>
            <a:ext cx="729155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100% possibility of the sub-merged data set being richer than any individual data set</a:t>
            </a:r>
            <a:endParaRPr/>
          </a:p>
        </p:txBody>
      </p:sp>
      <p:pic>
        <p:nvPicPr>
          <p:cNvPr descr="zoom.png" id="623" name="Google Shape;623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49873" y="1203702"/>
            <a:ext cx="4721395" cy="3240003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p71"/>
          <p:cNvSpPr/>
          <p:nvPr/>
        </p:nvSpPr>
        <p:spPr>
          <a:xfrm>
            <a:off x="4885452" y="1344100"/>
            <a:ext cx="2397112" cy="3030193"/>
          </a:xfrm>
          <a:prstGeom prst="donut">
            <a:avLst>
              <a:gd fmla="val 2487" name="adj"/>
            </a:avLst>
          </a:prstGeom>
          <a:solidFill>
            <a:schemeClr val="accent1"/>
          </a:solidFill>
          <a:ln cap="flat" cmpd="sng" w="11425">
            <a:solidFill>
              <a:srgbClr val="984835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17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8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Introduction (continued)</a:t>
            </a:r>
            <a:endParaRPr sz="2970"/>
          </a:p>
        </p:txBody>
      </p:sp>
      <p:sp>
        <p:nvSpPr>
          <p:cNvPr id="206" name="Google Shape;206;p18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Semantic Web introduces: </a:t>
            </a:r>
            <a:r>
              <a:rPr b="1" lang="en-US" sz="2295"/>
              <a:t>Ontology </a:t>
            </a:r>
            <a:r>
              <a:rPr lang="en-US" sz="2295"/>
              <a:t>[5]-[7]</a:t>
            </a:r>
            <a:endParaRPr b="1" sz="2295"/>
          </a:p>
          <a:p>
            <a:pPr indent="-274320" lvl="1" marL="548640" rtl="0" algn="just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Describe and represent concepts</a:t>
            </a:r>
            <a:endParaRPr/>
          </a:p>
          <a:p>
            <a:pPr indent="-274320" lvl="1" marL="548640" rtl="0" algn="just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Relations among concepts</a:t>
            </a:r>
            <a:endParaRPr/>
          </a:p>
          <a:p>
            <a:pPr indent="-274320" lvl="1" marL="548640" rtl="0" algn="just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Can target a specific domain</a:t>
            </a:r>
            <a:endParaRPr/>
          </a:p>
          <a:p>
            <a:pPr indent="-274320" lvl="1" marL="548640" rtl="0" algn="just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Can share knowledge about the specific domain</a:t>
            </a:r>
            <a:endParaRPr/>
          </a:p>
          <a:p>
            <a:pPr indent="-274320" lvl="1" marL="548640" rtl="0" algn="just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Machine-readable format</a:t>
            </a:r>
            <a:endParaRPr/>
          </a:p>
          <a:p>
            <a:pPr indent="-191198" lvl="1" marL="548640" rtl="0" algn="just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SzPts val="1309"/>
              <a:buNone/>
            </a:pPr>
            <a:r>
              <a:t/>
            </a:r>
            <a:endParaRPr sz="1870"/>
          </a:p>
          <a:p>
            <a:pPr indent="-274320" lvl="0" marL="274320" rtl="0" algn="just">
              <a:lnSpc>
                <a:spcPct val="90000"/>
              </a:lnSpc>
              <a:spcBef>
                <a:spcPts val="459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Additional requirement: Integration of </a:t>
            </a:r>
            <a:r>
              <a:rPr b="1" lang="en-US" sz="2295"/>
              <a:t>multiple languages </a:t>
            </a:r>
            <a:r>
              <a:rPr lang="en-US" sz="2295"/>
              <a:t>[8]</a:t>
            </a:r>
            <a:endParaRPr b="1" sz="2295"/>
          </a:p>
          <a:p>
            <a:pPr indent="-274320" lvl="1" marL="548640" rtl="0" algn="just">
              <a:lnSpc>
                <a:spcPct val="90000"/>
              </a:lnSpc>
              <a:spcBef>
                <a:spcPts val="374"/>
              </a:spcBef>
              <a:spcAft>
                <a:spcPts val="0"/>
              </a:spcAft>
              <a:buSzPts val="1309"/>
              <a:buChar char="⚪"/>
            </a:pPr>
            <a:r>
              <a:rPr lang="en-US" sz="1870"/>
              <a:t>Solution proposed: Develop individual ontologies for each language [8]</a:t>
            </a:r>
            <a:endParaRPr/>
          </a:p>
        </p:txBody>
      </p:sp>
      <p:sp>
        <p:nvSpPr>
          <p:cNvPr id="207" name="Google Shape;207;p18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72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Performance Metrics</a:t>
            </a:r>
            <a:endParaRPr sz="2970"/>
          </a:p>
        </p:txBody>
      </p:sp>
      <p:sp>
        <p:nvSpPr>
          <p:cNvPr id="630" name="Google Shape;630;p72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1" name="Google Shape;631;p72"/>
          <p:cNvSpPr txBox="1"/>
          <p:nvPr/>
        </p:nvSpPr>
        <p:spPr>
          <a:xfrm>
            <a:off x="714144" y="4130426"/>
            <a:ext cx="729155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Proposed metrics generated basing on the result obtained from sub-merged data sets (multiple cases of English and French)</a:t>
            </a:r>
            <a:endParaRPr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632" name="Google Shape;632;p72"/>
          <p:cNvGraphicFramePr/>
          <p:nvPr/>
        </p:nvGraphicFramePr>
        <p:xfrm>
          <a:off x="1464733" y="141182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{6C9284A1-CAB6-4808-AF69-1C987A278379}</a:tableStyleId>
              </a:tblPr>
              <a:tblGrid>
                <a:gridCol w="3048000"/>
                <a:gridCol w="30480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Point of Consideration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Attainment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Number of overall language consideration</a:t>
                      </a:r>
                      <a:endParaRPr sz="14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Infinite</a:t>
                      </a:r>
                      <a:endParaRPr sz="14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Limit</a:t>
                      </a:r>
                      <a:r>
                        <a:rPr lang="en-US" sz="1400"/>
                        <a:t> on number of data sources for consideration</a:t>
                      </a:r>
                      <a:endParaRPr sz="14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None</a:t>
                      </a:r>
                      <a:endParaRPr sz="14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Consideration of possible data sets</a:t>
                      </a:r>
                      <a:endParaRPr sz="14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Both existing</a:t>
                      </a:r>
                      <a:r>
                        <a:rPr lang="en-US" sz="1400"/>
                        <a:t> and non-existing</a:t>
                      </a:r>
                      <a:endParaRPr sz="14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Percentage</a:t>
                      </a:r>
                      <a:r>
                        <a:rPr lang="en-US" sz="1400"/>
                        <a:t> of cases improved</a:t>
                      </a:r>
                      <a:endParaRPr sz="14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100%</a:t>
                      </a:r>
                      <a:endParaRPr sz="14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Cases with</a:t>
                      </a:r>
                      <a:r>
                        <a:rPr lang="en-US" sz="1400"/>
                        <a:t> redundant data</a:t>
                      </a:r>
                      <a:endParaRPr sz="14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633" name="Google Shape;633;p72"/>
          <p:cNvSpPr txBox="1"/>
          <p:nvPr/>
        </p:nvSpPr>
        <p:spPr>
          <a:xfrm>
            <a:off x="346255" y="4792126"/>
            <a:ext cx="843299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Each generated XML file was checked for validation through online validators </a:t>
            </a:r>
            <a:r>
              <a:rPr lang="en-US" sz="1000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https://www.xmlvalidation.com/index.php</a:t>
            </a:r>
            <a:r>
              <a:rPr lang="en-US" sz="1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and found to be accurate</a:t>
            </a:r>
            <a:endParaRPr sz="10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73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Experimental Results</a:t>
            </a:r>
            <a:endParaRPr sz="2970"/>
          </a:p>
        </p:txBody>
      </p:sp>
      <p:sp>
        <p:nvSpPr>
          <p:cNvPr id="639" name="Google Shape;639;p73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Integration of two languages </a:t>
            </a:r>
            <a:r>
              <a:rPr b="1" lang="en-US" sz="2295"/>
              <a:t>result as much</a:t>
            </a:r>
            <a:endParaRPr/>
          </a:p>
          <a:p>
            <a:pPr indent="-150447" lvl="0" marL="274320" rtl="0" algn="just">
              <a:lnSpc>
                <a:spcPct val="80000"/>
              </a:lnSpc>
              <a:spcBef>
                <a:spcPts val="459"/>
              </a:spcBef>
              <a:spcAft>
                <a:spcPts val="0"/>
              </a:spcAft>
              <a:buSzPts val="1951"/>
              <a:buNone/>
            </a:pPr>
            <a:r>
              <a:t/>
            </a:r>
            <a:endParaRPr sz="2295"/>
          </a:p>
          <a:p>
            <a:pPr indent="-274320" lvl="0" marL="274320" rtl="0" algn="just">
              <a:lnSpc>
                <a:spcPct val="80000"/>
              </a:lnSpc>
              <a:spcBef>
                <a:spcPts val="459"/>
              </a:spcBef>
              <a:spcAft>
                <a:spcPts val="0"/>
              </a:spcAft>
              <a:buSzPts val="1951"/>
              <a:buChar char="⚫"/>
            </a:pPr>
            <a:r>
              <a:rPr b="1" lang="en-US" sz="2295"/>
              <a:t>Further usage </a:t>
            </a:r>
            <a:r>
              <a:rPr lang="en-US" sz="2295"/>
              <a:t>of the system with other language will contribute in similar manner</a:t>
            </a:r>
            <a:endParaRPr/>
          </a:p>
          <a:p>
            <a:pPr indent="-150447" lvl="0" marL="274320" rtl="0" algn="just">
              <a:lnSpc>
                <a:spcPct val="80000"/>
              </a:lnSpc>
              <a:spcBef>
                <a:spcPts val="459"/>
              </a:spcBef>
              <a:spcAft>
                <a:spcPts val="0"/>
              </a:spcAft>
              <a:buSzPts val="1951"/>
              <a:buNone/>
            </a:pPr>
            <a:r>
              <a:t/>
            </a:r>
            <a:endParaRPr sz="2295"/>
          </a:p>
          <a:p>
            <a:pPr indent="-274320" lvl="0" marL="274320" rtl="0" algn="just">
              <a:lnSpc>
                <a:spcPct val="80000"/>
              </a:lnSpc>
              <a:spcBef>
                <a:spcPts val="459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Sub-merging entities will </a:t>
            </a:r>
            <a:r>
              <a:rPr b="1" lang="en-US" sz="2295"/>
              <a:t>augment the data set </a:t>
            </a:r>
            <a:r>
              <a:rPr lang="en-US" sz="2295"/>
              <a:t>of DBpedia exponentially</a:t>
            </a:r>
            <a:endParaRPr/>
          </a:p>
          <a:p>
            <a:pPr indent="-150447" lvl="0" marL="274320" rtl="0" algn="just">
              <a:lnSpc>
                <a:spcPct val="80000"/>
              </a:lnSpc>
              <a:spcBef>
                <a:spcPts val="459"/>
              </a:spcBef>
              <a:spcAft>
                <a:spcPts val="0"/>
              </a:spcAft>
              <a:buSzPts val="1951"/>
              <a:buNone/>
            </a:pPr>
            <a:r>
              <a:t/>
            </a:r>
            <a:endParaRPr sz="2295"/>
          </a:p>
          <a:p>
            <a:pPr indent="-274320" lvl="0" marL="274320" rtl="0" algn="just">
              <a:lnSpc>
                <a:spcPct val="80000"/>
              </a:lnSpc>
              <a:spcBef>
                <a:spcPts val="459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New data set will be </a:t>
            </a:r>
            <a:r>
              <a:rPr b="1" lang="en-US" sz="2295"/>
              <a:t>either equal to or greater than </a:t>
            </a:r>
            <a:r>
              <a:rPr lang="en-US" sz="2295"/>
              <a:t>either of the two individual data set</a:t>
            </a:r>
            <a:endParaRPr/>
          </a:p>
        </p:txBody>
      </p:sp>
      <p:sp>
        <p:nvSpPr>
          <p:cNvPr id="640" name="Google Shape;640;p73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74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Compendium of Attainments</a:t>
            </a:r>
            <a:endParaRPr sz="2970"/>
          </a:p>
        </p:txBody>
      </p:sp>
      <p:sp>
        <p:nvSpPr>
          <p:cNvPr id="646" name="Google Shape;646;p74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7" name="Google Shape;647;p74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Ontology able to adapt </a:t>
            </a:r>
            <a:r>
              <a:rPr b="1" lang="en-US" sz="2295"/>
              <a:t>infinite number of languages</a:t>
            </a:r>
            <a:endParaRPr/>
          </a:p>
          <a:p>
            <a:pPr indent="-150447" lvl="0" marL="274320" rtl="0" algn="l">
              <a:lnSpc>
                <a:spcPct val="90000"/>
              </a:lnSpc>
              <a:spcBef>
                <a:spcPts val="459"/>
              </a:spcBef>
              <a:spcAft>
                <a:spcPts val="0"/>
              </a:spcAft>
              <a:buSzPts val="1951"/>
              <a:buNone/>
            </a:pPr>
            <a:r>
              <a:t/>
            </a:r>
            <a:endParaRPr sz="2295"/>
          </a:p>
          <a:p>
            <a:pPr indent="-274320" lvl="0" marL="274320" rtl="0" algn="l">
              <a:lnSpc>
                <a:spcPct val="90000"/>
              </a:lnSpc>
              <a:spcBef>
                <a:spcPts val="459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Ontology can be mapped with </a:t>
            </a:r>
            <a:r>
              <a:rPr b="1" lang="en-US" sz="2295"/>
              <a:t>innumerous data sources</a:t>
            </a:r>
            <a:endParaRPr/>
          </a:p>
          <a:p>
            <a:pPr indent="-150447" lvl="0" marL="274320" rtl="0" algn="l">
              <a:lnSpc>
                <a:spcPct val="90000"/>
              </a:lnSpc>
              <a:spcBef>
                <a:spcPts val="459"/>
              </a:spcBef>
              <a:spcAft>
                <a:spcPts val="0"/>
              </a:spcAft>
              <a:buSzPts val="1951"/>
              <a:buNone/>
            </a:pPr>
            <a:r>
              <a:t/>
            </a:r>
            <a:endParaRPr sz="2295"/>
          </a:p>
          <a:p>
            <a:pPr indent="-274320" lvl="0" marL="274320" rtl="0" algn="l">
              <a:lnSpc>
                <a:spcPct val="90000"/>
              </a:lnSpc>
              <a:spcBef>
                <a:spcPts val="459"/>
              </a:spcBef>
              <a:spcAft>
                <a:spcPts val="0"/>
              </a:spcAft>
              <a:buSzPts val="1951"/>
              <a:buChar char="⚫"/>
            </a:pPr>
            <a:r>
              <a:rPr lang="en-US" sz="2295"/>
              <a:t>Submerging technique able to </a:t>
            </a:r>
            <a:r>
              <a:rPr b="1" lang="en-US" sz="2295"/>
              <a:t>map with existing and non-existing</a:t>
            </a:r>
            <a:r>
              <a:rPr lang="en-US" sz="2295"/>
              <a:t> DBpedia</a:t>
            </a:r>
            <a:endParaRPr sz="2295"/>
          </a:p>
          <a:p>
            <a:pPr indent="-150447" lvl="0" marL="274320" rtl="0" algn="l">
              <a:lnSpc>
                <a:spcPct val="90000"/>
              </a:lnSpc>
              <a:spcBef>
                <a:spcPts val="459"/>
              </a:spcBef>
              <a:spcAft>
                <a:spcPts val="0"/>
              </a:spcAft>
              <a:buSzPts val="1951"/>
              <a:buNone/>
            </a:pPr>
            <a:r>
              <a:t/>
            </a:r>
            <a:endParaRPr sz="2295"/>
          </a:p>
          <a:p>
            <a:pPr indent="-274320" lvl="0" marL="274320" rtl="0" algn="l">
              <a:lnSpc>
                <a:spcPct val="90000"/>
              </a:lnSpc>
              <a:spcBef>
                <a:spcPts val="459"/>
              </a:spcBef>
              <a:spcAft>
                <a:spcPts val="0"/>
              </a:spcAft>
              <a:buSzPts val="1951"/>
              <a:buChar char="⚫"/>
            </a:pPr>
            <a:r>
              <a:rPr b="1" lang="en-US" sz="2295"/>
              <a:t>Guaranteed improvement </a:t>
            </a:r>
            <a:r>
              <a:rPr lang="en-US" sz="2295"/>
              <a:t>on application of submerging technique</a:t>
            </a:r>
            <a:endParaRPr sz="2295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75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Compendium of Attainments</a:t>
            </a:r>
            <a:endParaRPr sz="2970"/>
          </a:p>
        </p:txBody>
      </p:sp>
      <p:sp>
        <p:nvSpPr>
          <p:cNvPr id="653" name="Google Shape;653;p75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4" name="Google Shape;654;p75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Well justified </a:t>
            </a:r>
            <a:r>
              <a:rPr b="1" lang="en-US" sz="2400"/>
              <a:t>set of rules </a:t>
            </a:r>
            <a:r>
              <a:rPr lang="en-US" sz="2400"/>
              <a:t>applied</a:t>
            </a:r>
            <a:endParaRPr/>
          </a:p>
          <a:p>
            <a:pPr indent="-144780" lvl="0" marL="274320" rtl="0" algn="l">
              <a:spcBef>
                <a:spcPts val="480"/>
              </a:spcBef>
              <a:spcAft>
                <a:spcPts val="0"/>
              </a:spcAft>
              <a:buSzPts val="2040"/>
              <a:buNone/>
            </a:pPr>
            <a:r>
              <a:t/>
            </a:r>
            <a:endParaRPr sz="2400"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Set of rules to </a:t>
            </a:r>
            <a:r>
              <a:rPr b="1" lang="en-US" sz="2400"/>
              <a:t>remove all major issues </a:t>
            </a:r>
            <a:r>
              <a:rPr lang="en-US" sz="2400"/>
              <a:t>that may arise during data set optimization</a:t>
            </a:r>
            <a:endParaRPr/>
          </a:p>
          <a:p>
            <a:pPr indent="-144780" lvl="0" marL="274320" rtl="0" algn="l">
              <a:spcBef>
                <a:spcPts val="480"/>
              </a:spcBef>
              <a:spcAft>
                <a:spcPts val="0"/>
              </a:spcAft>
              <a:buSzPts val="2040"/>
              <a:buNone/>
            </a:pPr>
            <a:r>
              <a:t/>
            </a:r>
            <a:endParaRPr sz="2400"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040"/>
              <a:buChar char="⚫"/>
            </a:pPr>
            <a:r>
              <a:rPr lang="en-US" sz="2400"/>
              <a:t>Generation of </a:t>
            </a:r>
            <a:r>
              <a:rPr b="1" lang="en-US" sz="2400"/>
              <a:t>adaptable export files</a:t>
            </a:r>
            <a:endParaRPr b="1" sz="240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76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Publications from This Research </a:t>
            </a:r>
            <a:endParaRPr sz="2970"/>
          </a:p>
        </p:txBody>
      </p:sp>
      <p:sp>
        <p:nvSpPr>
          <p:cNvPr id="660" name="Google Shape;660;p76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61" name="Google Shape;661;p76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87"/>
              <a:buChar char="⚫"/>
            </a:pPr>
            <a:r>
              <a:rPr lang="en-US" sz="2220">
                <a:solidFill>
                  <a:srgbClr val="648C60"/>
                </a:solidFill>
              </a:rPr>
              <a:t>Research work published in 19</a:t>
            </a:r>
            <a:r>
              <a:rPr baseline="30000" lang="en-US" sz="2220">
                <a:solidFill>
                  <a:srgbClr val="648C60"/>
                </a:solidFill>
              </a:rPr>
              <a:t>th</a:t>
            </a:r>
            <a:r>
              <a:rPr lang="en-US" sz="2220">
                <a:solidFill>
                  <a:srgbClr val="648C60"/>
                </a:solidFill>
              </a:rPr>
              <a:t> International Conference on Computer and Information Technology (ICCIT), 2016</a:t>
            </a:r>
            <a:endParaRPr/>
          </a:p>
          <a:p>
            <a:pPr indent="-274320" lvl="1" marL="548640" rtl="0" algn="just">
              <a:lnSpc>
                <a:spcPct val="90000"/>
              </a:lnSpc>
              <a:spcBef>
                <a:spcPts val="351"/>
              </a:spcBef>
              <a:spcAft>
                <a:spcPts val="0"/>
              </a:spcAft>
              <a:buSzPts val="1230"/>
              <a:buChar char="⚪"/>
            </a:pPr>
            <a:r>
              <a:rPr lang="en-US" sz="1757">
                <a:solidFill>
                  <a:srgbClr val="648C60"/>
                </a:solidFill>
              </a:rPr>
              <a:t>Title: A multilingual ontology based framework for Wikipedia entry augmentation [11]</a:t>
            </a:r>
            <a:endParaRPr sz="1757">
              <a:solidFill>
                <a:srgbClr val="648C60"/>
              </a:solidFill>
            </a:endParaRPr>
          </a:p>
          <a:p>
            <a:pPr indent="-196221" lvl="1" marL="548640" rtl="0" algn="just">
              <a:lnSpc>
                <a:spcPct val="90000"/>
              </a:lnSpc>
              <a:spcBef>
                <a:spcPts val="351"/>
              </a:spcBef>
              <a:spcAft>
                <a:spcPts val="0"/>
              </a:spcAft>
              <a:buSzPts val="1230"/>
              <a:buNone/>
            </a:pPr>
            <a:r>
              <a:t/>
            </a:r>
            <a:endParaRPr sz="1757">
              <a:solidFill>
                <a:srgbClr val="648C60"/>
              </a:solidFill>
            </a:endParaRPr>
          </a:p>
          <a:p>
            <a:pPr indent="-274320" lvl="0" marL="274320" rtl="0" algn="just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ts val="2122"/>
              <a:buChar char="⚫"/>
            </a:pPr>
            <a:r>
              <a:rPr lang="en-US" sz="2497">
                <a:solidFill>
                  <a:srgbClr val="648C61"/>
                </a:solidFill>
              </a:rPr>
              <a:t>Research published in proceedings of 6</a:t>
            </a:r>
            <a:r>
              <a:rPr baseline="30000" lang="en-US" sz="2497">
                <a:solidFill>
                  <a:srgbClr val="648C61"/>
                </a:solidFill>
              </a:rPr>
              <a:t>th</a:t>
            </a:r>
            <a:r>
              <a:rPr lang="en-US" sz="2497">
                <a:solidFill>
                  <a:srgbClr val="648C61"/>
                </a:solidFill>
              </a:rPr>
              <a:t> International Conference on Informatics, Electronics &amp; Vision, 2017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>
                <a:solidFill>
                  <a:srgbClr val="648C61"/>
                </a:solidFill>
              </a:rPr>
              <a:t>Title: Wikipedia Entry Augmentation by Sub-merging Entities Based on Multilingual Ontology [16]</a:t>
            </a:r>
            <a:endParaRPr sz="2035">
              <a:solidFill>
                <a:srgbClr val="648C61"/>
              </a:solidFill>
            </a:endParaRPr>
          </a:p>
          <a:p>
            <a:pPr indent="-274320" lvl="1" marL="54864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SzPts val="1554"/>
              <a:buChar char="⚪"/>
            </a:pPr>
            <a:r>
              <a:rPr b="1" lang="en-US" sz="2220">
                <a:solidFill>
                  <a:srgbClr val="648C61"/>
                </a:solidFill>
              </a:rPr>
              <a:t>Selected as one of the finalists for best paper</a:t>
            </a:r>
            <a:endParaRPr b="1" sz="2220">
              <a:solidFill>
                <a:srgbClr val="648C60"/>
              </a:solidFill>
            </a:endParaRPr>
          </a:p>
          <a:p>
            <a:pPr indent="-139544" lvl="0" marL="27432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ts val="2122"/>
              <a:buNone/>
            </a:pPr>
            <a:r>
              <a:t/>
            </a:r>
            <a:endParaRPr b="1" sz="2497"/>
          </a:p>
        </p:txBody>
      </p:sp>
      <p:sp>
        <p:nvSpPr>
          <p:cNvPr id="662" name="Google Shape;662;p76"/>
          <p:cNvSpPr txBox="1"/>
          <p:nvPr/>
        </p:nvSpPr>
        <p:spPr>
          <a:xfrm>
            <a:off x="524936" y="4625089"/>
            <a:ext cx="8094131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[11] M. T. M. Ankon, S. N. Tumpa, and M. M. Ali, “A multilingual ontology based framework for wikipedia entry augmentation,” in Computer and Information Technology (ICCIT), 2016 19th International Conference on, pp. 541–545, IEEE, 2016.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[16] M. T. M. Ankon and M. M. Ali, “Wikipedia entry augmentation by sub-merging entities based on multilingual ontology,” in Informatics, Electronics and Vision &amp; 2017 7</a:t>
            </a:r>
            <a:r>
              <a:rPr baseline="30000"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</a:t>
            </a: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International Symposium in Computational Medical and Health Technology (ICIEV-ISCMHT), 2017 6th International Conference on, pp. 1–6, IEEE, 2017.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77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Conclusion</a:t>
            </a:r>
            <a:endParaRPr sz="2970"/>
          </a:p>
        </p:txBody>
      </p:sp>
      <p:sp>
        <p:nvSpPr>
          <p:cNvPr id="668" name="Google Shape;668;p77"/>
          <p:cNvSpPr txBox="1"/>
          <p:nvPr>
            <p:ph idx="1" type="body"/>
          </p:nvPr>
        </p:nvSpPr>
        <p:spPr>
          <a:xfrm>
            <a:off x="301752" y="1145285"/>
            <a:ext cx="8503920" cy="36474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Integration of new languages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Generated data set either equal to or rich than existing ones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Merges two languages at a time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Opportunity to merge infinite languages at a time</a:t>
            </a:r>
            <a:endParaRPr/>
          </a:p>
          <a:p>
            <a:pPr indent="-198532" lvl="1" marL="548640" rtl="0" algn="just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4"/>
              <a:buNone/>
            </a:pPr>
            <a:r>
              <a:t/>
            </a:r>
            <a:endParaRPr sz="1704"/>
          </a:p>
          <a:p>
            <a:pPr indent="-274320" lvl="0" marL="274320" rtl="0" algn="just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Scope for Bengali DBpedia</a:t>
            </a:r>
            <a:endParaRPr sz="2092"/>
          </a:p>
          <a:p>
            <a:pPr indent="-274320" lvl="1" marL="548640" rtl="0" algn="just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Only URL of non-existing DBpedia required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Executing system with English and non-existent data set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New language initialized with entire knowledge base of English</a:t>
            </a:r>
            <a:endParaRPr/>
          </a:p>
          <a:p>
            <a:pPr indent="-198532" lvl="1" marL="548640" rtl="0" algn="just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4"/>
              <a:buNone/>
            </a:pPr>
            <a:r>
              <a:t/>
            </a:r>
            <a:endParaRPr sz="1704"/>
          </a:p>
          <a:p>
            <a:pPr indent="-274320" lvl="0" marL="274320" rtl="0" algn="just">
              <a:lnSpc>
                <a:spcPct val="80000"/>
              </a:lnSpc>
              <a:spcBef>
                <a:spcPts val="418"/>
              </a:spcBef>
              <a:spcAft>
                <a:spcPts val="0"/>
              </a:spcAft>
              <a:buSzPts val="1778"/>
              <a:buChar char="⚫"/>
            </a:pPr>
            <a:r>
              <a:rPr lang="en-US" sz="2092"/>
              <a:t>Gateway to many more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Fail proof system</a:t>
            </a:r>
            <a:endParaRPr/>
          </a:p>
          <a:p>
            <a:pPr indent="-274320" lvl="1" marL="548640" rtl="0" algn="just">
              <a:lnSpc>
                <a:spcPct val="80000"/>
              </a:lnSpc>
              <a:spcBef>
                <a:spcPts val="341"/>
              </a:spcBef>
              <a:spcAft>
                <a:spcPts val="0"/>
              </a:spcAft>
              <a:buSzPts val="1193"/>
              <a:buChar char="⚪"/>
            </a:pPr>
            <a:r>
              <a:rPr lang="en-US" sz="1704"/>
              <a:t>All non-existing DBpedia can be brought into existence</a:t>
            </a:r>
            <a:endParaRPr/>
          </a:p>
        </p:txBody>
      </p:sp>
      <p:sp>
        <p:nvSpPr>
          <p:cNvPr id="669" name="Google Shape;669;p77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78"/>
          <p:cNvSpPr/>
          <p:nvPr/>
        </p:nvSpPr>
        <p:spPr>
          <a:xfrm>
            <a:off x="1793234" y="1366346"/>
            <a:ext cx="5557533" cy="23347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002060"/>
                </a:solidFill>
                <a:latin typeface="Georgia"/>
                <a:ea typeface="Georgia"/>
                <a:cs typeface="Georgia"/>
                <a:sym typeface="Georgia"/>
              </a:rPr>
              <a:t>THANK YOU</a:t>
            </a:r>
            <a:endParaRPr/>
          </a:p>
        </p:txBody>
      </p:sp>
      <p:sp>
        <p:nvSpPr>
          <p:cNvPr id="675" name="Google Shape;675;p78"/>
          <p:cNvSpPr txBox="1"/>
          <p:nvPr>
            <p:ph idx="12" type="sldNum"/>
          </p:nvPr>
        </p:nvSpPr>
        <p:spPr>
          <a:xfrm>
            <a:off x="4267200" y="4743450"/>
            <a:ext cx="609600" cy="3309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79"/>
          <p:cNvSpPr txBox="1"/>
          <p:nvPr>
            <p:ph idx="12" type="sldNum"/>
          </p:nvPr>
        </p:nvSpPr>
        <p:spPr>
          <a:xfrm>
            <a:off x="4267200" y="4743450"/>
            <a:ext cx="609600" cy="3309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1" name="Google Shape;681;p79"/>
          <p:cNvSpPr/>
          <p:nvPr/>
        </p:nvSpPr>
        <p:spPr>
          <a:xfrm>
            <a:off x="1793234" y="1366346"/>
            <a:ext cx="5557533" cy="23347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002060"/>
                </a:solidFill>
                <a:latin typeface="Georgia"/>
                <a:ea typeface="Georgia"/>
                <a:cs typeface="Georgia"/>
                <a:sym typeface="Georgia"/>
              </a:rPr>
              <a:t>ANY QUERY?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Introduction (continued)</a:t>
            </a:r>
            <a:endParaRPr sz="2970"/>
          </a:p>
        </p:txBody>
      </p:sp>
      <p:sp>
        <p:nvSpPr>
          <p:cNvPr id="213" name="Google Shape;213;p19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4" name="Google Shape;214;p19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Requirements: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b="1" lang="en-US"/>
              <a:t>Structured definition </a:t>
            </a:r>
            <a:r>
              <a:rPr lang="en-US"/>
              <a:t>of entities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Need of a </a:t>
            </a:r>
            <a:r>
              <a:rPr b="1" lang="en-US"/>
              <a:t>concrete source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b="1" lang="en-US"/>
              <a:t>Wikipedia </a:t>
            </a:r>
            <a:r>
              <a:rPr lang="en-US"/>
              <a:t>and </a:t>
            </a:r>
            <a:r>
              <a:rPr b="1" lang="en-US"/>
              <a:t>DBpedia [9]</a:t>
            </a:r>
            <a:endParaRPr/>
          </a:p>
          <a:p>
            <a:pPr indent="-176530" lvl="1" marL="548640" rtl="0" algn="l">
              <a:spcBef>
                <a:spcPts val="440"/>
              </a:spcBef>
              <a:spcAft>
                <a:spcPts val="0"/>
              </a:spcAft>
              <a:buSzPts val="1540"/>
              <a:buNone/>
            </a:pPr>
            <a:r>
              <a:t/>
            </a:r>
            <a:endParaRPr b="1"/>
          </a:p>
          <a:p>
            <a:pPr indent="-274320" lvl="0" marL="274320" rtl="0" algn="l"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b="1" lang="en-US"/>
              <a:t>Wikipedia </a:t>
            </a:r>
            <a:r>
              <a:rPr lang="en-US"/>
              <a:t>and </a:t>
            </a:r>
            <a:r>
              <a:rPr b="1" lang="en-US"/>
              <a:t>DBpedia 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Human readable and machine readable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Property-statement pair based description [5]</a:t>
            </a:r>
            <a:endParaRPr/>
          </a:p>
        </p:txBody>
      </p:sp>
      <p:sp>
        <p:nvSpPr>
          <p:cNvPr id="215" name="Google Shape;215;p19"/>
          <p:cNvSpPr txBox="1"/>
          <p:nvPr/>
        </p:nvSpPr>
        <p:spPr>
          <a:xfrm>
            <a:off x="524936" y="4726693"/>
            <a:ext cx="494358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[5] L. Yu, A developer’s guide to the semantic Web. Springer Science &amp; Business Media, 2011.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[6] P. Hitzler, M. Krotzsch, and S. Rudolph, Foundations of semantic web technologies. CRC Press, 2009.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[7] G. Antoniou and F. Van Harmelen, A semantic web primer. MIT press, 2004.</a:t>
            </a:r>
            <a:endParaRPr sz="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Introduction (continued)</a:t>
            </a:r>
            <a:endParaRPr sz="2970"/>
          </a:p>
        </p:txBody>
      </p:sp>
      <p:sp>
        <p:nvSpPr>
          <p:cNvPr id="221" name="Google Shape;221;p20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2" name="Google Shape;222;p20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A little more on </a:t>
            </a:r>
            <a:r>
              <a:rPr b="1" lang="en-US"/>
              <a:t>DBpedia 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b="1" lang="en-US"/>
              <a:t>URI</a:t>
            </a:r>
            <a:r>
              <a:rPr lang="en-US"/>
              <a:t> based unique identifiers [9]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Versions in </a:t>
            </a:r>
            <a:r>
              <a:rPr b="1" lang="en-US"/>
              <a:t>different languages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b="1" lang="en-US"/>
              <a:t>Ontology</a:t>
            </a:r>
            <a:r>
              <a:rPr lang="en-US"/>
              <a:t>: multilingual in nature [10]</a:t>
            </a:r>
            <a:endParaRPr/>
          </a:p>
          <a:p>
            <a:pPr indent="-176530" lvl="1" marL="548640" rtl="0" algn="l">
              <a:spcBef>
                <a:spcPts val="440"/>
              </a:spcBef>
              <a:spcAft>
                <a:spcPts val="0"/>
              </a:spcAft>
              <a:buSzPts val="1540"/>
              <a:buNone/>
            </a:pPr>
            <a:r>
              <a:t/>
            </a:r>
            <a:endParaRPr/>
          </a:p>
          <a:p>
            <a:pPr indent="-274320" lvl="0" marL="274320" rtl="0" algn="l">
              <a:spcBef>
                <a:spcPts val="540"/>
              </a:spcBef>
              <a:spcAft>
                <a:spcPts val="0"/>
              </a:spcAft>
              <a:buSzPts val="2295"/>
              <a:buChar char="⚫"/>
            </a:pPr>
            <a:r>
              <a:rPr lang="en-US"/>
              <a:t>Ontology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b="1" lang="en-US"/>
              <a:t>Mapped entities </a:t>
            </a:r>
            <a:r>
              <a:rPr lang="en-US"/>
              <a:t>from all available languages [8]</a:t>
            </a:r>
            <a:endParaRPr/>
          </a:p>
          <a:p>
            <a:pPr indent="-274320" lvl="1" marL="548640" rtl="0" algn="l">
              <a:spcBef>
                <a:spcPts val="440"/>
              </a:spcBef>
              <a:spcAft>
                <a:spcPts val="0"/>
              </a:spcAft>
              <a:buSzPts val="1540"/>
              <a:buChar char="⚪"/>
            </a:pPr>
            <a:r>
              <a:rPr lang="en-US"/>
              <a:t>Eligible to adapt </a:t>
            </a:r>
            <a:r>
              <a:rPr b="1" lang="en-US"/>
              <a:t>new languages </a:t>
            </a:r>
            <a:r>
              <a:rPr lang="en-US"/>
              <a:t>[11]</a:t>
            </a:r>
            <a:endParaRPr b="1"/>
          </a:p>
          <a:p>
            <a:pPr indent="-176530" lvl="1" marL="548640" rtl="0" algn="l">
              <a:spcBef>
                <a:spcPts val="440"/>
              </a:spcBef>
              <a:spcAft>
                <a:spcPts val="0"/>
              </a:spcAft>
              <a:buSzPts val="1540"/>
              <a:buNone/>
            </a:pPr>
            <a:r>
              <a:t/>
            </a:r>
            <a:endParaRPr/>
          </a:p>
        </p:txBody>
      </p:sp>
      <p:sp>
        <p:nvSpPr>
          <p:cNvPr id="223" name="Google Shape;223;p20"/>
          <p:cNvSpPr txBox="1"/>
          <p:nvPr/>
        </p:nvSpPr>
        <p:spPr>
          <a:xfrm>
            <a:off x="524936" y="4540419"/>
            <a:ext cx="809413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[8] C. T. dos Santos, P. Quaresma, and R. Vieira, “A framework for multilingual ontology mapping,” in Proceedings of the International Conference on Language Resources and  Evaluation, LREC, ACM, 2008.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[9] J. Lehmann, R. Isele, M. Jakob, A. Jentzsch, D. Kontokostas, P. N. Mendes, S. Hellmann, M. Morsey, P. van Kleef, S. Auer, et al., “DBpedia–a large-scale, multilingual knowledge base extracted from Wikipedia,” Semantic Web, vol. 6, no. 2, pp. 167–195, 2015.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[10] J. Guyot, S. Radhouani, and G. Falquet, “Ontology-based multilingual information retrieval.,” in CLEF (Working Notes), 2005.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[11] M. T. M. Ankon, S. N. Tumpa, and M. M. Ali, “A multilingual ontology based framework for wikipedia entry augmentation,” in Computer and Information Technology (ICCIT),  2016 19th International Conference on, pp. 541–545, IEEE, 2016.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1"/>
          <p:cNvSpPr txBox="1"/>
          <p:nvPr>
            <p:ph type="title"/>
          </p:nvPr>
        </p:nvSpPr>
        <p:spPr>
          <a:xfrm>
            <a:off x="301752" y="171450"/>
            <a:ext cx="8534400" cy="5692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970"/>
              <a:buFont typeface="Georgia"/>
              <a:buNone/>
            </a:pPr>
            <a:r>
              <a:rPr lang="en-US" sz="2970"/>
              <a:t>Introduction (continued)</a:t>
            </a:r>
            <a:endParaRPr sz="2970"/>
          </a:p>
        </p:txBody>
      </p:sp>
      <p:sp>
        <p:nvSpPr>
          <p:cNvPr id="229" name="Google Shape;229;p21"/>
          <p:cNvSpPr txBox="1"/>
          <p:nvPr>
            <p:ph idx="12" type="sldNum"/>
          </p:nvPr>
        </p:nvSpPr>
        <p:spPr>
          <a:xfrm>
            <a:off x="4361688" y="769779"/>
            <a:ext cx="457200" cy="33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0" name="Google Shape;230;p21"/>
          <p:cNvSpPr txBox="1"/>
          <p:nvPr>
            <p:ph idx="1" type="body"/>
          </p:nvPr>
        </p:nvSpPr>
        <p:spPr>
          <a:xfrm>
            <a:off x="301752" y="1145286"/>
            <a:ext cx="850392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22"/>
              <a:buChar char="⚫"/>
            </a:pPr>
            <a:r>
              <a:rPr lang="en-US" sz="2497"/>
              <a:t>Purposes of Ontology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b="1" lang="en-US" sz="2035"/>
              <a:t>Map </a:t>
            </a:r>
            <a:r>
              <a:rPr lang="en-US" sz="2035"/>
              <a:t>exact definition and description [12]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b="1" lang="en-US" sz="2035"/>
              <a:t>Description: </a:t>
            </a:r>
            <a:r>
              <a:rPr lang="en-US" sz="2035"/>
              <a:t>concept of the source that acts as</a:t>
            </a:r>
            <a:r>
              <a:rPr b="1" lang="en-US" sz="2035"/>
              <a:t> data repository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Better data set -&gt; efficient ontology [13, 14]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b="1" lang="en-US" sz="2035"/>
              <a:t>Issue: </a:t>
            </a:r>
            <a:r>
              <a:rPr lang="en-US" sz="2035"/>
              <a:t>Immense amount of unstructured data [15]</a:t>
            </a:r>
            <a:endParaRPr/>
          </a:p>
          <a:p>
            <a:pPr indent="-183864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None/>
            </a:pPr>
            <a:r>
              <a:t/>
            </a:r>
            <a:endParaRPr b="1" sz="2035"/>
          </a:p>
          <a:p>
            <a:pPr indent="-274320" lvl="0" marL="27432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ts val="2122"/>
              <a:buChar char="⚫"/>
            </a:pPr>
            <a:r>
              <a:rPr b="1" lang="en-US" sz="2497"/>
              <a:t>Solution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A framework with well-defined structures</a:t>
            </a:r>
            <a:endParaRPr/>
          </a:p>
          <a:p>
            <a:pPr indent="-274320" lvl="1" marL="548640" rtl="0" algn="l">
              <a:lnSpc>
                <a:spcPct val="90000"/>
              </a:lnSpc>
              <a:spcBef>
                <a:spcPts val="407"/>
              </a:spcBef>
              <a:spcAft>
                <a:spcPts val="0"/>
              </a:spcAft>
              <a:buSzPts val="1425"/>
              <a:buChar char="⚪"/>
            </a:pPr>
            <a:r>
              <a:rPr lang="en-US" sz="2035"/>
              <a:t>Guidelines to make information machine readable [8, 11]</a:t>
            </a:r>
            <a:endParaRPr sz="2035"/>
          </a:p>
        </p:txBody>
      </p:sp>
      <p:sp>
        <p:nvSpPr>
          <p:cNvPr id="231" name="Google Shape;231;p21"/>
          <p:cNvSpPr txBox="1"/>
          <p:nvPr/>
        </p:nvSpPr>
        <p:spPr>
          <a:xfrm>
            <a:off x="524936" y="4481150"/>
            <a:ext cx="8094131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[12] F. Giunchiglia, M. Yatskevich, P. Avesani, and P. Shvaiko, “A large scale dataset for the evaluation of ontology matching systems,” tech. rep., University of Trento, 2008.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[13] J. Euzenat, C. Meilicke, H. Stuckenschmidt, P. Shvaiko, and C. Trojahn, “Ontology alignment evaluation initiative: six years of experience,” in Journal on data semantics XV, pp. 158–192, Springer, 2011.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[14] G. Rizzo, Knowledge extraction from unstructured data and classification through distributed ontologies. PhD thesis, Politecnico di Torino, 2012.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[15] M. Manuja and D. Garg, “Semantic web mining of un-structured data: challenges and opportunities,” International Journal of Engineering (IJE), vol. 5, no. 3, p. 268, 2011.</a:t>
            </a:r>
            <a:endParaRPr sz="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vic">
  <a:themeElements>
    <a:clrScheme name="Civic">
      <a:dk1>
        <a:srgbClr val="000000"/>
      </a:dk1>
      <a:lt1>
        <a:srgbClr val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